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6" r:id="rId24"/>
    <p:sldId id="278" r:id="rId25"/>
    <p:sldId id="279" r:id="rId26"/>
    <p:sldId id="280" r:id="rId27"/>
    <p:sldId id="281" r:id="rId28"/>
    <p:sldId id="282" r:id="rId29"/>
    <p:sldId id="283" r:id="rId30"/>
    <p:sldId id="284" r:id="rId31"/>
    <p:sldId id="285" r:id="rId32"/>
  </p:sldIdLst>
  <p:sldSz cx="14630400" cy="8229600"/>
  <p:notesSz cx="8229600" cy="14630400"/>
  <p:embeddedFontLst>
    <p:embeddedFont>
      <p:font typeface="Poppins Light" panose="020B0502040204020203" charset="0"/>
      <p:regular r:id="rId34"/>
    </p:embeddedFont>
    <p:embeddedFont>
      <p:font typeface="Roboto Light" panose="020F050202020403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63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792A9-D873-2D6F-DD28-AD2C113FD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F5163-4EAA-DB17-6819-AA5533FE4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CA871-DF32-7692-4CB8-A08AD72861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3AA9D-FECD-49FB-9EC4-08823FF8B007}"/>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167237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7.xml"/><Relationship Id="rId16"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hyperlink" Target="https://fengtantaedu-my.sharepoint.com/:f:/g/personal/ug_31202275_ics_tanta_edu_eg/IgDwOA5j5eq-RbFROGQQO4ppAQPEQEAE0DoINMtk5rz_I9A?e=pBaIMU" TargetMode="Externa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97.png"/><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100.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243840" y="587812"/>
            <a:ext cx="14142720" cy="7053977"/>
          </a:xfrm>
          <a:prstGeom prst="roundRect">
            <a:avLst>
              <a:gd name="adj" fmla="val 2238"/>
            </a:avLst>
          </a:prstGeom>
          <a:solidFill>
            <a:srgbClr val="050505"/>
          </a:solidFill>
          <a:ln w="7620">
            <a:solidFill>
              <a:srgbClr val="565151"/>
            </a:solidFill>
            <a:prstDash val="solid"/>
          </a:ln>
          <a:effectLst>
            <a:outerShdw blurRad="81280" dist="5461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9083040" y="587812"/>
            <a:ext cx="5303520" cy="7053977"/>
          </a:xfrm>
          <a:prstGeom prst="rect">
            <a:avLst/>
          </a:prstGeom>
        </p:spPr>
      </p:pic>
      <p:pic>
        <p:nvPicPr>
          <p:cNvPr id="4" name="Image 1" descr="preencoded.png"/>
          <p:cNvPicPr>
            <a:picLocks noChangeAspect="1"/>
          </p:cNvPicPr>
          <p:nvPr/>
        </p:nvPicPr>
        <p:blipFill>
          <a:blip r:embed="rId4"/>
          <a:stretch>
            <a:fillRect/>
          </a:stretch>
        </p:blipFill>
        <p:spPr>
          <a:xfrm>
            <a:off x="1011198" y="1437323"/>
            <a:ext cx="1032986" cy="1032986"/>
          </a:xfrm>
          <a:prstGeom prst="rect">
            <a:avLst/>
          </a:prstGeom>
        </p:spPr>
      </p:pic>
      <p:sp>
        <p:nvSpPr>
          <p:cNvPr id="5" name="Text 1"/>
          <p:cNvSpPr/>
          <p:nvPr/>
        </p:nvSpPr>
        <p:spPr>
          <a:xfrm>
            <a:off x="2586633" y="1388031"/>
            <a:ext cx="4011930" cy="350877"/>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6" name="Image 2" descr="preencoded.png"/>
          <p:cNvPicPr>
            <a:picLocks noChangeAspect="1"/>
          </p:cNvPicPr>
          <p:nvPr/>
        </p:nvPicPr>
        <p:blipFill>
          <a:blip r:embed="rId5"/>
          <a:stretch>
            <a:fillRect/>
          </a:stretch>
        </p:blipFill>
        <p:spPr>
          <a:xfrm>
            <a:off x="7141012" y="1437323"/>
            <a:ext cx="1189792" cy="1093113"/>
          </a:xfrm>
          <a:prstGeom prst="rect">
            <a:avLst/>
          </a:prstGeom>
        </p:spPr>
      </p:pic>
      <p:sp>
        <p:nvSpPr>
          <p:cNvPr id="7" name="Text 2"/>
          <p:cNvSpPr/>
          <p:nvPr/>
        </p:nvSpPr>
        <p:spPr>
          <a:xfrm>
            <a:off x="1011198" y="3105864"/>
            <a:ext cx="7304484" cy="945594"/>
          </a:xfrm>
          <a:prstGeom prst="rect">
            <a:avLst/>
          </a:prstGeom>
          <a:noFill/>
          <a:ln/>
        </p:spPr>
        <p:txBody>
          <a:bodyPr wrap="none" lIns="0" tIns="0" rIns="0" bIns="0" rtlCol="0" anchor="t"/>
          <a:lstStyle/>
          <a:p>
            <a:pPr marL="0" indent="0" algn="ctr">
              <a:lnSpc>
                <a:spcPts val="7400"/>
              </a:lnSpc>
              <a:buNone/>
            </a:pPr>
            <a:r>
              <a:rPr lang="en-US" sz="5950" b="1" dirty="0">
                <a:solidFill>
                  <a:srgbClr val="B05EF1"/>
                </a:solidFill>
                <a:latin typeface="Poppins Light" pitchFamily="34" charset="0"/>
                <a:ea typeface="Poppins Light" pitchFamily="34" charset="-122"/>
                <a:cs typeface="Poppins Light" pitchFamily="34" charset="-120"/>
              </a:rPr>
              <a:t>Society Mirror</a:t>
            </a:r>
            <a:endParaRPr lang="en-US" sz="5950" dirty="0"/>
          </a:p>
        </p:txBody>
      </p:sp>
      <p:sp>
        <p:nvSpPr>
          <p:cNvPr id="8" name="Text 3"/>
          <p:cNvSpPr/>
          <p:nvPr/>
        </p:nvSpPr>
        <p:spPr>
          <a:xfrm>
            <a:off x="1011198" y="4380309"/>
            <a:ext cx="7304484" cy="350877"/>
          </a:xfrm>
          <a:prstGeom prst="rect">
            <a:avLst/>
          </a:prstGeom>
          <a:noFill/>
          <a:ln/>
        </p:spPr>
        <p:txBody>
          <a:bodyPr wrap="none" lIns="0" tIns="0" rIns="0" bIns="0" rtlCol="0" anchor="t"/>
          <a:lstStyle/>
          <a:p>
            <a:pPr marL="0" indent="0" algn="ctr">
              <a:lnSpc>
                <a:spcPts val="2750"/>
              </a:lnSpc>
              <a:buNone/>
            </a:pPr>
            <a:r>
              <a:rPr lang="en-US" sz="1700" dirty="0">
                <a:solidFill>
                  <a:srgbClr val="FCEC99"/>
                </a:solidFill>
                <a:latin typeface="Roboto Light" pitchFamily="34" charset="0"/>
                <a:ea typeface="Roboto Light" pitchFamily="34" charset="-122"/>
                <a:cs typeface="Roboto Light" pitchFamily="34" charset="-120"/>
              </a:rPr>
              <a:t>Analysis of Major Social Issues in Egypt (2018–2025)</a:t>
            </a:r>
            <a:endParaRPr lang="en-US" sz="1700" dirty="0"/>
          </a:p>
        </p:txBody>
      </p:sp>
      <p:sp>
        <p:nvSpPr>
          <p:cNvPr id="9" name="Text 4"/>
          <p:cNvSpPr/>
          <p:nvPr/>
        </p:nvSpPr>
        <p:spPr>
          <a:xfrm>
            <a:off x="1011198" y="4977765"/>
            <a:ext cx="7304484"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CEC99"/>
                </a:solidFill>
                <a:latin typeface="Roboto Light" pitchFamily="34" charset="0"/>
                <a:ea typeface="Roboto Light" pitchFamily="34" charset="-122"/>
                <a:cs typeface="Roboto Light" pitchFamily="34" charset="-120"/>
              </a:rPr>
              <a:t>Healthcare</a:t>
            </a:r>
            <a:endParaRPr lang="en-US" sz="1700" dirty="0"/>
          </a:p>
        </p:txBody>
      </p:sp>
      <p:sp>
        <p:nvSpPr>
          <p:cNvPr id="10" name="Text 5"/>
          <p:cNvSpPr/>
          <p:nvPr/>
        </p:nvSpPr>
        <p:spPr>
          <a:xfrm>
            <a:off x="1011198" y="5405318"/>
            <a:ext cx="7304484"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CEC99"/>
                </a:solidFill>
                <a:latin typeface="Roboto Light" pitchFamily="34" charset="0"/>
                <a:ea typeface="Roboto Light" pitchFamily="34" charset="-122"/>
                <a:cs typeface="Roboto Light" pitchFamily="34" charset="-120"/>
              </a:rPr>
              <a:t>Divorce</a:t>
            </a:r>
            <a:endParaRPr lang="en-US" sz="1700" dirty="0"/>
          </a:p>
        </p:txBody>
      </p:sp>
      <p:sp>
        <p:nvSpPr>
          <p:cNvPr id="11" name="Text 6"/>
          <p:cNvSpPr/>
          <p:nvPr/>
        </p:nvSpPr>
        <p:spPr>
          <a:xfrm>
            <a:off x="1011198" y="5832872"/>
            <a:ext cx="7304484"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CEC99"/>
                </a:solidFill>
                <a:latin typeface="Roboto Light" pitchFamily="34" charset="0"/>
                <a:ea typeface="Roboto Light" pitchFamily="34" charset="-122"/>
                <a:cs typeface="Roboto Light" pitchFamily="34" charset="-120"/>
              </a:rPr>
              <a:t>Homelessness</a:t>
            </a:r>
            <a:endParaRPr lang="en-US" sz="1700" dirty="0"/>
          </a:p>
        </p:txBody>
      </p:sp>
      <p:sp>
        <p:nvSpPr>
          <p:cNvPr id="12" name="Text 7"/>
          <p:cNvSpPr/>
          <p:nvPr/>
        </p:nvSpPr>
        <p:spPr>
          <a:xfrm>
            <a:off x="1011198" y="6260425"/>
            <a:ext cx="7304484"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CEC99"/>
                </a:solidFill>
                <a:latin typeface="Roboto Light" pitchFamily="34" charset="0"/>
                <a:ea typeface="Roboto Light" pitchFamily="34" charset="-122"/>
                <a:cs typeface="Roboto Light" pitchFamily="34" charset="-120"/>
              </a:rPr>
              <a:t>Education</a:t>
            </a:r>
            <a:endParaRPr lang="en-US" sz="1700" dirty="0"/>
          </a:p>
        </p:txBody>
      </p:sp>
      <p:sp>
        <p:nvSpPr>
          <p:cNvPr id="13" name="Text 8"/>
          <p:cNvSpPr/>
          <p:nvPr/>
        </p:nvSpPr>
        <p:spPr>
          <a:xfrm>
            <a:off x="1011198" y="6687979"/>
            <a:ext cx="7304484"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CEC99"/>
                </a:solidFill>
                <a:latin typeface="Roboto Light" pitchFamily="34" charset="0"/>
                <a:ea typeface="Roboto Light" pitchFamily="34" charset="-122"/>
                <a:cs typeface="Roboto Light" pitchFamily="34" charset="-120"/>
              </a:rPr>
              <a:t>Addiction</a:t>
            </a:r>
            <a:endParaRPr lang="en-US" sz="17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2092404" y="243840"/>
            <a:ext cx="10445591" cy="7797641"/>
          </a:xfrm>
          <a:prstGeom prst="roundRect">
            <a:avLst>
              <a:gd name="adj" fmla="val 1495"/>
            </a:avLst>
          </a:prstGeom>
          <a:solidFill>
            <a:srgbClr val="050505"/>
          </a:solidFill>
          <a:ln w="7620">
            <a:solidFill>
              <a:srgbClr val="565151"/>
            </a:solidFill>
            <a:prstDash val="solid"/>
          </a:ln>
          <a:effectLst>
            <a:outerShdw blurRad="59690" dist="3937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659142" y="871299"/>
            <a:ext cx="494824" cy="494824"/>
          </a:xfrm>
          <a:prstGeom prst="rect">
            <a:avLst/>
          </a:prstGeom>
        </p:spPr>
      </p:pic>
      <p:sp>
        <p:nvSpPr>
          <p:cNvPr id="4" name="Text 1"/>
          <p:cNvSpPr/>
          <p:nvPr/>
        </p:nvSpPr>
        <p:spPr>
          <a:xfrm>
            <a:off x="4608195" y="834866"/>
            <a:ext cx="5914549" cy="259080"/>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 1" descr="preencoded.png"/>
          <p:cNvPicPr>
            <a:picLocks noChangeAspect="1"/>
          </p:cNvPicPr>
          <p:nvPr/>
        </p:nvPicPr>
        <p:blipFill>
          <a:blip r:embed="rId4"/>
          <a:stretch>
            <a:fillRect/>
          </a:stretch>
        </p:blipFill>
        <p:spPr>
          <a:xfrm>
            <a:off x="11509534" y="871299"/>
            <a:ext cx="476845" cy="438031"/>
          </a:xfrm>
          <a:prstGeom prst="rect">
            <a:avLst/>
          </a:prstGeom>
        </p:spPr>
      </p:pic>
      <p:sp>
        <p:nvSpPr>
          <p:cNvPr id="6" name="Text 2"/>
          <p:cNvSpPr/>
          <p:nvPr/>
        </p:nvSpPr>
        <p:spPr>
          <a:xfrm>
            <a:off x="2659142" y="1791176"/>
            <a:ext cx="5787271" cy="404813"/>
          </a:xfrm>
          <a:prstGeom prst="rect">
            <a:avLst/>
          </a:prstGeom>
          <a:noFill/>
          <a:ln/>
        </p:spPr>
        <p:txBody>
          <a:bodyPr wrap="none" lIns="0" tIns="0" rIns="0" bIns="0" rtlCol="0" anchor="t"/>
          <a:lstStyle/>
          <a:p>
            <a:pPr marL="0" indent="0" algn="l">
              <a:lnSpc>
                <a:spcPts val="3150"/>
              </a:lnSpc>
              <a:buNone/>
            </a:pPr>
            <a:r>
              <a:rPr lang="en-US" sz="2550" b="1" dirty="0">
                <a:solidFill>
                  <a:srgbClr val="B05EF1"/>
                </a:solidFill>
                <a:latin typeface="Poppins Light" pitchFamily="34" charset="0"/>
                <a:ea typeface="Poppins Light" pitchFamily="34" charset="-122"/>
                <a:cs typeface="Poppins Light" pitchFamily="34" charset="-120"/>
              </a:rPr>
              <a:t>Data Description (Data Dictionary)</a:t>
            </a:r>
            <a:endParaRPr lang="en-US" sz="2550" dirty="0"/>
          </a:p>
        </p:txBody>
      </p:sp>
      <p:sp>
        <p:nvSpPr>
          <p:cNvPr id="7" name="Text 3"/>
          <p:cNvSpPr/>
          <p:nvPr/>
        </p:nvSpPr>
        <p:spPr>
          <a:xfrm>
            <a:off x="2659142" y="2438876"/>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Our analysis draws upon a diverse range of reliable sources to ensure accuracy and breadth:</a:t>
            </a:r>
            <a:endParaRPr lang="en-US" sz="1250" dirty="0"/>
          </a:p>
        </p:txBody>
      </p:sp>
      <p:sp>
        <p:nvSpPr>
          <p:cNvPr id="8" name="Text 4"/>
          <p:cNvSpPr/>
          <p:nvPr/>
        </p:nvSpPr>
        <p:spPr>
          <a:xfrm>
            <a:off x="2659142" y="2819400"/>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Central Agency for Public Mobilization and Statistics (CAPMAS)</a:t>
            </a:r>
            <a:endParaRPr lang="en-US" sz="1250" dirty="0"/>
          </a:p>
        </p:txBody>
      </p:sp>
      <p:sp>
        <p:nvSpPr>
          <p:cNvPr id="9" name="Text 5"/>
          <p:cNvSpPr/>
          <p:nvPr/>
        </p:nvSpPr>
        <p:spPr>
          <a:xfrm>
            <a:off x="2659142" y="3199924"/>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Ministry of Health (MoH)</a:t>
            </a:r>
            <a:endParaRPr lang="en-US" sz="1250" dirty="0"/>
          </a:p>
        </p:txBody>
      </p:sp>
      <p:sp>
        <p:nvSpPr>
          <p:cNvPr id="10" name="Text 6"/>
          <p:cNvSpPr/>
          <p:nvPr/>
        </p:nvSpPr>
        <p:spPr>
          <a:xfrm>
            <a:off x="2659142" y="3580448"/>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WHO Egypt health profile.</a:t>
            </a:r>
            <a:endParaRPr lang="en-US" sz="1250" dirty="0"/>
          </a:p>
        </p:txBody>
      </p:sp>
      <p:sp>
        <p:nvSpPr>
          <p:cNvPr id="11" name="Text 7"/>
          <p:cNvSpPr/>
          <p:nvPr/>
        </p:nvSpPr>
        <p:spPr>
          <a:xfrm>
            <a:off x="2659142" y="3960971"/>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100 Million Healthy and population_Egypt.</a:t>
            </a:r>
            <a:endParaRPr lang="en-US" sz="1250" dirty="0"/>
          </a:p>
        </p:txBody>
      </p:sp>
      <p:sp>
        <p:nvSpPr>
          <p:cNvPr id="12" name="Text 8"/>
          <p:cNvSpPr/>
          <p:nvPr/>
        </p:nvSpPr>
        <p:spPr>
          <a:xfrm>
            <a:off x="2659142" y="4341495"/>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World Bank</a:t>
            </a:r>
            <a:endParaRPr lang="en-US" sz="1250" dirty="0"/>
          </a:p>
        </p:txBody>
      </p:sp>
      <p:sp>
        <p:nvSpPr>
          <p:cNvPr id="13" name="Text 9"/>
          <p:cNvSpPr/>
          <p:nvPr/>
        </p:nvSpPr>
        <p:spPr>
          <a:xfrm>
            <a:off x="2659142" y="4722019"/>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Tobacco atlas</a:t>
            </a:r>
            <a:endParaRPr lang="en-US" sz="1250" dirty="0"/>
          </a:p>
        </p:txBody>
      </p:sp>
      <p:sp>
        <p:nvSpPr>
          <p:cNvPr id="14" name="Text 10"/>
          <p:cNvSpPr/>
          <p:nvPr/>
        </p:nvSpPr>
        <p:spPr>
          <a:xfrm>
            <a:off x="2659142" y="5102543"/>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State of global air</a:t>
            </a:r>
            <a:endParaRPr lang="en-US" sz="1250" dirty="0"/>
          </a:p>
        </p:txBody>
      </p:sp>
      <p:sp>
        <p:nvSpPr>
          <p:cNvPr id="15" name="Text 11"/>
          <p:cNvSpPr/>
          <p:nvPr/>
        </p:nvSpPr>
        <p:spPr>
          <a:xfrm>
            <a:off x="2659142" y="5483066"/>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Egypt national hypertension</a:t>
            </a:r>
            <a:endParaRPr lang="en-US" sz="1250" dirty="0"/>
          </a:p>
        </p:txBody>
      </p:sp>
      <p:sp>
        <p:nvSpPr>
          <p:cNvPr id="16" name="Text 12"/>
          <p:cNvSpPr/>
          <p:nvPr/>
        </p:nvSpPr>
        <p:spPr>
          <a:xfrm>
            <a:off x="2659142" y="5863590"/>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Ministry of Education (MoE)</a:t>
            </a:r>
            <a:endParaRPr lang="en-US" sz="1250" dirty="0"/>
          </a:p>
        </p:txBody>
      </p:sp>
      <p:sp>
        <p:nvSpPr>
          <p:cNvPr id="17" name="Text 13"/>
          <p:cNvSpPr/>
          <p:nvPr/>
        </p:nvSpPr>
        <p:spPr>
          <a:xfrm>
            <a:off x="2659142" y="6244114"/>
            <a:ext cx="9312116" cy="323850"/>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UNICEF reports and relevant surveys</a:t>
            </a:r>
            <a:endParaRPr lang="en-US" sz="1250" dirty="0"/>
          </a:p>
        </p:txBody>
      </p:sp>
      <p:sp>
        <p:nvSpPr>
          <p:cNvPr id="18" name="Text 14"/>
          <p:cNvSpPr/>
          <p:nvPr/>
        </p:nvSpPr>
        <p:spPr>
          <a:xfrm>
            <a:off x="2659142" y="6624638"/>
            <a:ext cx="9312116" cy="971550"/>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FCEC99"/>
                </a:solidFill>
                <a:latin typeface="Roboto Light" pitchFamily="34" charset="0"/>
                <a:ea typeface="Roboto Light" pitchFamily="34" charset="-122"/>
                <a:cs typeface="Roboto Light" pitchFamily="34" charset="-120"/>
              </a:rPr>
              <a:t>The dataset covers a critical period from 2018 to 2024, providing a longitudinal perspective on social issues. Key variables include demographic data, social metrics, economic indicators, and health statistics.</a:t>
            </a:r>
            <a:endParaRPr lang="en-US" sz="12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2926794" y="243840"/>
            <a:ext cx="8776811" cy="7825383"/>
          </a:xfrm>
          <a:prstGeom prst="roundRect">
            <a:avLst>
              <a:gd name="adj" fmla="val 1252"/>
            </a:avLst>
          </a:prstGeom>
          <a:solidFill>
            <a:srgbClr val="050505"/>
          </a:solidFill>
          <a:ln w="7620">
            <a:solidFill>
              <a:srgbClr val="565151"/>
            </a:solidFill>
            <a:prstDash val="solid"/>
          </a:ln>
          <a:effectLst>
            <a:outerShdw blurRad="50800" dist="3302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926794" y="243840"/>
            <a:ext cx="8776811" cy="7825383"/>
          </a:xfrm>
          <a:prstGeom prst="rect">
            <a:avLst/>
          </a:prstGeom>
        </p:spPr>
      </p:pic>
      <p:sp>
        <p:nvSpPr>
          <p:cNvPr id="4" name="Shape 1"/>
          <p:cNvSpPr/>
          <p:nvPr/>
        </p:nvSpPr>
        <p:spPr>
          <a:xfrm>
            <a:off x="2926794" y="243840"/>
            <a:ext cx="8776811" cy="7825383"/>
          </a:xfrm>
          <a:prstGeom prst="roundRect">
            <a:avLst>
              <a:gd name="adj" fmla="val 1252"/>
            </a:avLst>
          </a:prstGeom>
          <a:solidFill>
            <a:srgbClr val="050505">
              <a:alpha val="80000"/>
            </a:srgbClr>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3403044" y="770930"/>
            <a:ext cx="415766" cy="415766"/>
          </a:xfrm>
          <a:prstGeom prst="rect">
            <a:avLst/>
          </a:prstGeom>
        </p:spPr>
      </p:pic>
      <p:sp>
        <p:nvSpPr>
          <p:cNvPr id="6" name="Text 2"/>
          <p:cNvSpPr/>
          <p:nvPr/>
        </p:nvSpPr>
        <p:spPr>
          <a:xfrm>
            <a:off x="5041821" y="740331"/>
            <a:ext cx="4969550" cy="217646"/>
          </a:xfrm>
          <a:prstGeom prst="rect">
            <a:avLst/>
          </a:prstGeom>
          <a:noFill/>
          <a:ln/>
        </p:spPr>
        <p:txBody>
          <a:bodyPr wrap="none" lIns="0" tIns="0" rIns="0" bIns="0" rtlCol="0" anchor="t"/>
          <a:lstStyle/>
          <a:p>
            <a:pPr marL="0" indent="0" algn="l">
              <a:lnSpc>
                <a:spcPts val="1700"/>
              </a:lnSpc>
              <a:buNone/>
            </a:pPr>
            <a:endParaRPr lang="en-US" sz="1050" dirty="0"/>
          </a:p>
        </p:txBody>
      </p:sp>
      <p:pic>
        <p:nvPicPr>
          <p:cNvPr id="7" name="Image 2" descr="preencoded.png"/>
          <p:cNvPicPr>
            <a:picLocks noChangeAspect="1"/>
          </p:cNvPicPr>
          <p:nvPr/>
        </p:nvPicPr>
        <p:blipFill>
          <a:blip r:embed="rId5"/>
          <a:stretch>
            <a:fillRect/>
          </a:stretch>
        </p:blipFill>
        <p:spPr>
          <a:xfrm>
            <a:off x="10841712" y="770930"/>
            <a:ext cx="400645" cy="368022"/>
          </a:xfrm>
          <a:prstGeom prst="rect">
            <a:avLst/>
          </a:prstGeom>
        </p:spPr>
      </p:pic>
      <p:sp>
        <p:nvSpPr>
          <p:cNvPr id="8" name="Text 3"/>
          <p:cNvSpPr/>
          <p:nvPr/>
        </p:nvSpPr>
        <p:spPr>
          <a:xfrm>
            <a:off x="3403044" y="1543764"/>
            <a:ext cx="3401854" cy="425172"/>
          </a:xfrm>
          <a:prstGeom prst="rect">
            <a:avLst/>
          </a:prstGeom>
          <a:noFill/>
          <a:ln/>
        </p:spPr>
        <p:txBody>
          <a:bodyPr wrap="none" lIns="0" tIns="0" rIns="0" bIns="0" rtlCol="0" anchor="t"/>
          <a:lstStyle/>
          <a:p>
            <a:pPr marL="0" indent="0" algn="l">
              <a:lnSpc>
                <a:spcPts val="3300"/>
              </a:lnSpc>
              <a:buNone/>
            </a:pPr>
            <a:r>
              <a:rPr lang="en-US" sz="2650" b="1" dirty="0">
                <a:solidFill>
                  <a:srgbClr val="B05EF1"/>
                </a:solidFill>
                <a:latin typeface="Poppins Light" pitchFamily="34" charset="0"/>
                <a:ea typeface="Poppins Light" pitchFamily="34" charset="-122"/>
                <a:cs typeface="Poppins Light" pitchFamily="34" charset="-120"/>
              </a:rPr>
              <a:t>Data Collection</a:t>
            </a:r>
            <a:endParaRPr lang="en-US" sz="2650" dirty="0"/>
          </a:p>
        </p:txBody>
      </p:sp>
      <p:sp>
        <p:nvSpPr>
          <p:cNvPr id="9" name="Shape 4"/>
          <p:cNvSpPr/>
          <p:nvPr/>
        </p:nvSpPr>
        <p:spPr>
          <a:xfrm>
            <a:off x="7307580" y="2173010"/>
            <a:ext cx="15240" cy="5522119"/>
          </a:xfrm>
          <a:prstGeom prst="roundRect">
            <a:avLst>
              <a:gd name="adj" fmla="val 375011"/>
            </a:avLst>
          </a:prstGeom>
          <a:solidFill>
            <a:srgbClr val="DFBF19"/>
          </a:solidFill>
          <a:ln/>
        </p:spPr>
        <p:txBody>
          <a:bodyPr/>
          <a:lstStyle/>
          <a:p>
            <a:endParaRPr lang="en-US"/>
          </a:p>
        </p:txBody>
      </p:sp>
      <p:sp>
        <p:nvSpPr>
          <p:cNvPr id="10" name="Shape 5"/>
          <p:cNvSpPr/>
          <p:nvPr/>
        </p:nvSpPr>
        <p:spPr>
          <a:xfrm>
            <a:off x="6769239" y="2318385"/>
            <a:ext cx="408146" cy="15240"/>
          </a:xfrm>
          <a:prstGeom prst="roundRect">
            <a:avLst>
              <a:gd name="adj" fmla="val 375011"/>
            </a:avLst>
          </a:prstGeom>
          <a:solidFill>
            <a:srgbClr val="DFBF19"/>
          </a:solidFill>
          <a:ln/>
        </p:spPr>
        <p:txBody>
          <a:bodyPr/>
          <a:lstStyle/>
          <a:p>
            <a:endParaRPr lang="en-US"/>
          </a:p>
        </p:txBody>
      </p:sp>
      <p:sp>
        <p:nvSpPr>
          <p:cNvPr id="11" name="Shape 6"/>
          <p:cNvSpPr/>
          <p:nvPr/>
        </p:nvSpPr>
        <p:spPr>
          <a:xfrm>
            <a:off x="7162145" y="2173010"/>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12" name="Text 7"/>
          <p:cNvSpPr/>
          <p:nvPr/>
        </p:nvSpPr>
        <p:spPr>
          <a:xfrm>
            <a:off x="7213104" y="2198489"/>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1</a:t>
            </a:r>
            <a:endParaRPr lang="en-US" sz="1600" dirty="0"/>
          </a:p>
        </p:txBody>
      </p:sp>
      <p:sp>
        <p:nvSpPr>
          <p:cNvPr id="13" name="Text 8"/>
          <p:cNvSpPr/>
          <p:nvPr/>
        </p:nvSpPr>
        <p:spPr>
          <a:xfrm>
            <a:off x="4561880" y="2198489"/>
            <a:ext cx="2072997" cy="255032"/>
          </a:xfrm>
          <a:prstGeom prst="rect">
            <a:avLst/>
          </a:prstGeom>
          <a:noFill/>
          <a:ln/>
        </p:spPr>
        <p:txBody>
          <a:bodyPr wrap="none" lIns="0" tIns="0" rIns="0" bIns="0" rtlCol="0" anchor="t"/>
          <a:lstStyle/>
          <a:p>
            <a:pPr marL="0" indent="0" algn="r">
              <a:lnSpc>
                <a:spcPts val="2000"/>
              </a:lnSpc>
              <a:buNone/>
            </a:pPr>
            <a:r>
              <a:rPr lang="en-US" sz="1600" dirty="0">
                <a:solidFill>
                  <a:srgbClr val="F9D933"/>
                </a:solidFill>
                <a:latin typeface="Poppins Light" pitchFamily="34" charset="0"/>
                <a:ea typeface="Poppins Light" pitchFamily="34" charset="-122"/>
                <a:cs typeface="Poppins Light" pitchFamily="34" charset="-120"/>
              </a:rPr>
              <a:t>Source Identification</a:t>
            </a:r>
            <a:endParaRPr lang="en-US" sz="1600" dirty="0"/>
          </a:p>
        </p:txBody>
      </p:sp>
      <p:sp>
        <p:nvSpPr>
          <p:cNvPr id="14" name="Text 9"/>
          <p:cNvSpPr/>
          <p:nvPr/>
        </p:nvSpPr>
        <p:spPr>
          <a:xfrm>
            <a:off x="3403044" y="2535079"/>
            <a:ext cx="3231833" cy="816531"/>
          </a:xfrm>
          <a:prstGeom prst="rect">
            <a:avLst/>
          </a:prstGeom>
          <a:noFill/>
          <a:ln/>
        </p:spPr>
        <p:txBody>
          <a:bodyPr wrap="square" lIns="0" tIns="0" rIns="0" bIns="0" rtlCol="0" anchor="t"/>
          <a:lstStyle/>
          <a:p>
            <a:pPr marL="0" indent="0" algn="r">
              <a:lnSpc>
                <a:spcPts val="2100"/>
              </a:lnSpc>
              <a:buNone/>
            </a:pPr>
            <a:r>
              <a:rPr lang="en-US" sz="1300" dirty="0">
                <a:solidFill>
                  <a:srgbClr val="E5E0DF"/>
                </a:solidFill>
                <a:latin typeface="Roboto Light" pitchFamily="34" charset="0"/>
                <a:ea typeface="Roboto Light" pitchFamily="34" charset="-122"/>
                <a:cs typeface="Roboto Light" pitchFamily="34" charset="-120"/>
              </a:rPr>
              <a:t>Key data sources like CAPMAS, MoH, and MoE were identified as primary information providers.</a:t>
            </a:r>
            <a:endParaRPr lang="en-US" sz="1300" dirty="0"/>
          </a:p>
        </p:txBody>
      </p:sp>
      <p:sp>
        <p:nvSpPr>
          <p:cNvPr id="15" name="Shape 10"/>
          <p:cNvSpPr/>
          <p:nvPr/>
        </p:nvSpPr>
        <p:spPr>
          <a:xfrm>
            <a:off x="7453015" y="3134678"/>
            <a:ext cx="408146" cy="15240"/>
          </a:xfrm>
          <a:prstGeom prst="roundRect">
            <a:avLst>
              <a:gd name="adj" fmla="val 375011"/>
            </a:avLst>
          </a:prstGeom>
          <a:solidFill>
            <a:srgbClr val="DFBF19"/>
          </a:solidFill>
          <a:ln/>
        </p:spPr>
        <p:txBody>
          <a:bodyPr/>
          <a:lstStyle/>
          <a:p>
            <a:endParaRPr lang="en-US"/>
          </a:p>
        </p:txBody>
      </p:sp>
      <p:sp>
        <p:nvSpPr>
          <p:cNvPr id="16" name="Shape 11"/>
          <p:cNvSpPr/>
          <p:nvPr/>
        </p:nvSpPr>
        <p:spPr>
          <a:xfrm>
            <a:off x="7162145" y="2989302"/>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17" name="Text 12"/>
          <p:cNvSpPr/>
          <p:nvPr/>
        </p:nvSpPr>
        <p:spPr>
          <a:xfrm>
            <a:off x="7213104" y="3014782"/>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2</a:t>
            </a:r>
            <a:endParaRPr lang="en-US" sz="1600" dirty="0"/>
          </a:p>
        </p:txBody>
      </p:sp>
      <p:sp>
        <p:nvSpPr>
          <p:cNvPr id="18" name="Text 13"/>
          <p:cNvSpPr/>
          <p:nvPr/>
        </p:nvSpPr>
        <p:spPr>
          <a:xfrm>
            <a:off x="7995523" y="3014782"/>
            <a:ext cx="2041088" cy="255032"/>
          </a:xfrm>
          <a:prstGeom prst="rect">
            <a:avLst/>
          </a:prstGeom>
          <a:noFill/>
          <a:ln/>
        </p:spPr>
        <p:txBody>
          <a:bodyPr wrap="none" lIns="0" tIns="0" rIns="0" bIns="0" rtlCol="0" anchor="t"/>
          <a:lstStyle/>
          <a:p>
            <a:pPr marL="0" indent="0" algn="l">
              <a:lnSpc>
                <a:spcPts val="2000"/>
              </a:lnSpc>
              <a:buNone/>
            </a:pPr>
            <a:r>
              <a:rPr lang="en-US" sz="1600" dirty="0">
                <a:solidFill>
                  <a:srgbClr val="F9D933"/>
                </a:solidFill>
                <a:latin typeface="Poppins Light" pitchFamily="34" charset="0"/>
                <a:ea typeface="Poppins Light" pitchFamily="34" charset="-122"/>
                <a:cs typeface="Poppins Light" pitchFamily="34" charset="-120"/>
              </a:rPr>
              <a:t>Manual Extraction</a:t>
            </a:r>
            <a:endParaRPr lang="en-US" sz="1600" dirty="0"/>
          </a:p>
        </p:txBody>
      </p:sp>
      <p:sp>
        <p:nvSpPr>
          <p:cNvPr id="19" name="Text 14"/>
          <p:cNvSpPr/>
          <p:nvPr/>
        </p:nvSpPr>
        <p:spPr>
          <a:xfrm>
            <a:off x="7995523" y="3351371"/>
            <a:ext cx="3231833" cy="816531"/>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Due to the varied formats, much of the data required manual extraction from reports and databases.</a:t>
            </a:r>
            <a:endParaRPr lang="en-US" sz="1300" dirty="0"/>
          </a:p>
        </p:txBody>
      </p:sp>
      <p:sp>
        <p:nvSpPr>
          <p:cNvPr id="20" name="Shape 15"/>
          <p:cNvSpPr/>
          <p:nvPr/>
        </p:nvSpPr>
        <p:spPr>
          <a:xfrm>
            <a:off x="6769239" y="3860006"/>
            <a:ext cx="408146" cy="15240"/>
          </a:xfrm>
          <a:prstGeom prst="roundRect">
            <a:avLst>
              <a:gd name="adj" fmla="val 375011"/>
            </a:avLst>
          </a:prstGeom>
          <a:solidFill>
            <a:srgbClr val="DFBF19"/>
          </a:solidFill>
          <a:ln/>
        </p:spPr>
        <p:txBody>
          <a:bodyPr/>
          <a:lstStyle/>
          <a:p>
            <a:endParaRPr lang="en-US"/>
          </a:p>
        </p:txBody>
      </p:sp>
      <p:sp>
        <p:nvSpPr>
          <p:cNvPr id="21" name="Shape 16"/>
          <p:cNvSpPr/>
          <p:nvPr/>
        </p:nvSpPr>
        <p:spPr>
          <a:xfrm>
            <a:off x="7162145" y="3714631"/>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22" name="Text 17"/>
          <p:cNvSpPr/>
          <p:nvPr/>
        </p:nvSpPr>
        <p:spPr>
          <a:xfrm>
            <a:off x="7213104" y="3740110"/>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3</a:t>
            </a:r>
            <a:endParaRPr lang="en-US" sz="1600" dirty="0"/>
          </a:p>
        </p:txBody>
      </p:sp>
      <p:sp>
        <p:nvSpPr>
          <p:cNvPr id="23" name="Text 18"/>
          <p:cNvSpPr/>
          <p:nvPr/>
        </p:nvSpPr>
        <p:spPr>
          <a:xfrm>
            <a:off x="3840480" y="3740110"/>
            <a:ext cx="2794397" cy="255032"/>
          </a:xfrm>
          <a:prstGeom prst="rect">
            <a:avLst/>
          </a:prstGeom>
          <a:noFill/>
          <a:ln/>
        </p:spPr>
        <p:txBody>
          <a:bodyPr wrap="none" lIns="0" tIns="0" rIns="0" bIns="0" rtlCol="0" anchor="t"/>
          <a:lstStyle/>
          <a:p>
            <a:pPr marL="0" indent="0" algn="r">
              <a:lnSpc>
                <a:spcPts val="2000"/>
              </a:lnSpc>
              <a:buNone/>
            </a:pPr>
            <a:r>
              <a:rPr lang="en-US" sz="1600" dirty="0">
                <a:solidFill>
                  <a:srgbClr val="F9D933"/>
                </a:solidFill>
                <a:latin typeface="Poppins Light" pitchFamily="34" charset="0"/>
                <a:ea typeface="Poppins Light" pitchFamily="34" charset="-122"/>
                <a:cs typeface="Poppins Light" pitchFamily="34" charset="-120"/>
              </a:rPr>
              <a:t>Standardization Challenges</a:t>
            </a:r>
            <a:endParaRPr lang="en-US" sz="1600" dirty="0"/>
          </a:p>
        </p:txBody>
      </p:sp>
      <p:sp>
        <p:nvSpPr>
          <p:cNvPr id="24" name="Text 19"/>
          <p:cNvSpPr/>
          <p:nvPr/>
        </p:nvSpPr>
        <p:spPr>
          <a:xfrm>
            <a:off x="3403044" y="4076700"/>
            <a:ext cx="3231833" cy="816531"/>
          </a:xfrm>
          <a:prstGeom prst="rect">
            <a:avLst/>
          </a:prstGeom>
          <a:noFill/>
          <a:ln/>
        </p:spPr>
        <p:txBody>
          <a:bodyPr wrap="square" lIns="0" tIns="0" rIns="0" bIns="0" rtlCol="0" anchor="t"/>
          <a:lstStyle/>
          <a:p>
            <a:pPr marL="0" indent="0" algn="r">
              <a:lnSpc>
                <a:spcPts val="2100"/>
              </a:lnSpc>
              <a:buNone/>
            </a:pPr>
            <a:r>
              <a:rPr lang="en-US" sz="1300" dirty="0">
                <a:solidFill>
                  <a:srgbClr val="E5E0DF"/>
                </a:solidFill>
                <a:latin typeface="Roboto Light" pitchFamily="34" charset="0"/>
                <a:ea typeface="Roboto Light" pitchFamily="34" charset="-122"/>
                <a:cs typeface="Roboto Light" pitchFamily="34" charset="-120"/>
              </a:rPr>
              <a:t>Overcoming inconsistencies in data formats and definitions across sources was a significant hurdle.</a:t>
            </a:r>
            <a:endParaRPr lang="en-US" sz="1300" dirty="0"/>
          </a:p>
        </p:txBody>
      </p:sp>
      <p:sp>
        <p:nvSpPr>
          <p:cNvPr id="25" name="Shape 20"/>
          <p:cNvSpPr/>
          <p:nvPr/>
        </p:nvSpPr>
        <p:spPr>
          <a:xfrm>
            <a:off x="7453015" y="4585335"/>
            <a:ext cx="408146" cy="15240"/>
          </a:xfrm>
          <a:prstGeom prst="roundRect">
            <a:avLst>
              <a:gd name="adj" fmla="val 375011"/>
            </a:avLst>
          </a:prstGeom>
          <a:solidFill>
            <a:srgbClr val="DFBF19"/>
          </a:solidFill>
          <a:ln/>
        </p:spPr>
        <p:txBody>
          <a:bodyPr/>
          <a:lstStyle/>
          <a:p>
            <a:endParaRPr lang="en-US"/>
          </a:p>
        </p:txBody>
      </p:sp>
      <p:sp>
        <p:nvSpPr>
          <p:cNvPr id="26" name="Shape 21"/>
          <p:cNvSpPr/>
          <p:nvPr/>
        </p:nvSpPr>
        <p:spPr>
          <a:xfrm>
            <a:off x="7162145" y="4439960"/>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27" name="Text 22"/>
          <p:cNvSpPr/>
          <p:nvPr/>
        </p:nvSpPr>
        <p:spPr>
          <a:xfrm>
            <a:off x="7213104" y="4465439"/>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4</a:t>
            </a:r>
            <a:endParaRPr lang="en-US" sz="1600" dirty="0"/>
          </a:p>
        </p:txBody>
      </p:sp>
      <p:sp>
        <p:nvSpPr>
          <p:cNvPr id="28" name="Text 23"/>
          <p:cNvSpPr/>
          <p:nvPr/>
        </p:nvSpPr>
        <p:spPr>
          <a:xfrm>
            <a:off x="7995523" y="4465439"/>
            <a:ext cx="2209443" cy="255032"/>
          </a:xfrm>
          <a:prstGeom prst="rect">
            <a:avLst/>
          </a:prstGeom>
          <a:noFill/>
          <a:ln/>
        </p:spPr>
        <p:txBody>
          <a:bodyPr wrap="none" lIns="0" tIns="0" rIns="0" bIns="0" rtlCol="0" anchor="t"/>
          <a:lstStyle/>
          <a:p>
            <a:pPr marL="0" indent="0" algn="l">
              <a:lnSpc>
                <a:spcPts val="2000"/>
              </a:lnSpc>
              <a:buNone/>
            </a:pPr>
            <a:r>
              <a:rPr lang="en-US" sz="1600" dirty="0">
                <a:solidFill>
                  <a:srgbClr val="F9D933"/>
                </a:solidFill>
                <a:latin typeface="Poppins Light" pitchFamily="34" charset="0"/>
                <a:ea typeface="Poppins Light" pitchFamily="34" charset="-122"/>
                <a:cs typeface="Poppins Light" pitchFamily="34" charset="-120"/>
              </a:rPr>
              <a:t>Consolidated Dataset</a:t>
            </a:r>
            <a:endParaRPr lang="en-US" sz="1600" dirty="0"/>
          </a:p>
        </p:txBody>
      </p:sp>
      <p:sp>
        <p:nvSpPr>
          <p:cNvPr id="29" name="Text 24"/>
          <p:cNvSpPr/>
          <p:nvPr/>
        </p:nvSpPr>
        <p:spPr>
          <a:xfrm>
            <a:off x="7995523" y="4802029"/>
            <a:ext cx="3231833" cy="54435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The process culminated in a unified and standardized dataset ready for analysis.</a:t>
            </a:r>
            <a:endParaRPr lang="en-US" sz="1300" dirty="0"/>
          </a:p>
        </p:txBody>
      </p:sp>
      <p:sp>
        <p:nvSpPr>
          <p:cNvPr id="30" name="Shape 25"/>
          <p:cNvSpPr/>
          <p:nvPr/>
        </p:nvSpPr>
        <p:spPr>
          <a:xfrm>
            <a:off x="6769239" y="5310664"/>
            <a:ext cx="408146" cy="15240"/>
          </a:xfrm>
          <a:prstGeom prst="roundRect">
            <a:avLst>
              <a:gd name="adj" fmla="val 375011"/>
            </a:avLst>
          </a:prstGeom>
          <a:solidFill>
            <a:srgbClr val="DFBF19"/>
          </a:solidFill>
          <a:ln/>
        </p:spPr>
        <p:txBody>
          <a:bodyPr/>
          <a:lstStyle/>
          <a:p>
            <a:endParaRPr lang="en-US"/>
          </a:p>
        </p:txBody>
      </p:sp>
      <p:sp>
        <p:nvSpPr>
          <p:cNvPr id="31" name="Shape 26"/>
          <p:cNvSpPr/>
          <p:nvPr/>
        </p:nvSpPr>
        <p:spPr>
          <a:xfrm>
            <a:off x="7162145" y="5165288"/>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32" name="Text 27"/>
          <p:cNvSpPr/>
          <p:nvPr/>
        </p:nvSpPr>
        <p:spPr>
          <a:xfrm>
            <a:off x="7213104" y="5190768"/>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5</a:t>
            </a:r>
            <a:endParaRPr lang="en-US" sz="1600" dirty="0"/>
          </a:p>
        </p:txBody>
      </p:sp>
      <p:sp>
        <p:nvSpPr>
          <p:cNvPr id="33" name="Text 28"/>
          <p:cNvSpPr/>
          <p:nvPr/>
        </p:nvSpPr>
        <p:spPr>
          <a:xfrm>
            <a:off x="4593788" y="5190768"/>
            <a:ext cx="2041088" cy="255032"/>
          </a:xfrm>
          <a:prstGeom prst="rect">
            <a:avLst/>
          </a:prstGeom>
          <a:noFill/>
          <a:ln/>
        </p:spPr>
        <p:txBody>
          <a:bodyPr wrap="none" lIns="0" tIns="0" rIns="0" bIns="0" rtlCol="0" anchor="t"/>
          <a:lstStyle/>
          <a:p>
            <a:pPr marL="0" indent="0" algn="r">
              <a:lnSpc>
                <a:spcPts val="2000"/>
              </a:lnSpc>
              <a:buNone/>
            </a:pPr>
            <a:r>
              <a:rPr lang="en-US" sz="1600" dirty="0">
                <a:solidFill>
                  <a:srgbClr val="F9D933"/>
                </a:solidFill>
                <a:latin typeface="Poppins Light" pitchFamily="34" charset="0"/>
                <a:ea typeface="Poppins Light" pitchFamily="34" charset="-122"/>
                <a:cs typeface="Poppins Light" pitchFamily="34" charset="-120"/>
              </a:rPr>
              <a:t>AI-Based Simulation</a:t>
            </a:r>
            <a:endParaRPr lang="en-US" sz="1600" dirty="0"/>
          </a:p>
        </p:txBody>
      </p:sp>
      <p:sp>
        <p:nvSpPr>
          <p:cNvPr id="34" name="Text 29"/>
          <p:cNvSpPr/>
          <p:nvPr/>
        </p:nvSpPr>
        <p:spPr>
          <a:xfrm>
            <a:off x="3403044" y="5527357"/>
            <a:ext cx="3231833" cy="816531"/>
          </a:xfrm>
          <a:prstGeom prst="rect">
            <a:avLst/>
          </a:prstGeom>
          <a:noFill/>
          <a:ln/>
        </p:spPr>
        <p:txBody>
          <a:bodyPr wrap="square" lIns="0" tIns="0" rIns="0" bIns="0" rtlCol="0" anchor="t"/>
          <a:lstStyle/>
          <a:p>
            <a:pPr marL="0" indent="0" algn="r">
              <a:lnSpc>
                <a:spcPts val="2100"/>
              </a:lnSpc>
              <a:buNone/>
            </a:pPr>
            <a:r>
              <a:rPr lang="en-US" sz="1300" dirty="0">
                <a:solidFill>
                  <a:srgbClr val="E5E0DF"/>
                </a:solidFill>
                <a:latin typeface="Roboto Light" pitchFamily="34" charset="0"/>
                <a:ea typeface="Roboto Light" pitchFamily="34" charset="-122"/>
                <a:cs typeface="Roboto Light" pitchFamily="34" charset="-120"/>
              </a:rPr>
              <a:t>Augmented the dataset using AI to simulate additional data based on real-world statistics.</a:t>
            </a:r>
            <a:endParaRPr lang="en-US" sz="1300" dirty="0"/>
          </a:p>
        </p:txBody>
      </p:sp>
      <p:sp>
        <p:nvSpPr>
          <p:cNvPr id="35" name="Text 30"/>
          <p:cNvSpPr/>
          <p:nvPr/>
        </p:nvSpPr>
        <p:spPr>
          <a:xfrm>
            <a:off x="3403044" y="6425446"/>
            <a:ext cx="3231833" cy="544354"/>
          </a:xfrm>
          <a:prstGeom prst="rect">
            <a:avLst/>
          </a:prstGeom>
          <a:noFill/>
          <a:ln/>
        </p:spPr>
        <p:txBody>
          <a:bodyPr wrap="square" lIns="0" tIns="0" rIns="0" bIns="0" rtlCol="0" anchor="t"/>
          <a:lstStyle/>
          <a:p>
            <a:pPr marL="0" indent="0" algn="r">
              <a:lnSpc>
                <a:spcPts val="2100"/>
              </a:lnSpc>
              <a:buNone/>
            </a:pPr>
            <a:r>
              <a:rPr lang="en-US" sz="1300" dirty="0">
                <a:solidFill>
                  <a:srgbClr val="E5E0DF"/>
                </a:solidFill>
                <a:latin typeface="Roboto Light" pitchFamily="34" charset="0"/>
                <a:ea typeface="Roboto Light" pitchFamily="34" charset="-122"/>
                <a:cs typeface="Roboto Light" pitchFamily="34" charset="-120"/>
              </a:rPr>
              <a:t>Simulation ensured representative trends and supported predictive analysis</a:t>
            </a:r>
            <a:endParaRPr lang="en-US" sz="1300" dirty="0"/>
          </a:p>
        </p:txBody>
      </p:sp>
      <p:sp>
        <p:nvSpPr>
          <p:cNvPr id="36" name="Shape 31"/>
          <p:cNvSpPr/>
          <p:nvPr/>
        </p:nvSpPr>
        <p:spPr>
          <a:xfrm>
            <a:off x="7453015" y="6348889"/>
            <a:ext cx="408146" cy="15240"/>
          </a:xfrm>
          <a:prstGeom prst="roundRect">
            <a:avLst>
              <a:gd name="adj" fmla="val 375011"/>
            </a:avLst>
          </a:prstGeom>
          <a:solidFill>
            <a:srgbClr val="DFBF19"/>
          </a:solidFill>
          <a:ln/>
        </p:spPr>
        <p:txBody>
          <a:bodyPr/>
          <a:lstStyle/>
          <a:p>
            <a:endParaRPr lang="en-US"/>
          </a:p>
        </p:txBody>
      </p:sp>
      <p:sp>
        <p:nvSpPr>
          <p:cNvPr id="37" name="Shape 32"/>
          <p:cNvSpPr/>
          <p:nvPr/>
        </p:nvSpPr>
        <p:spPr>
          <a:xfrm>
            <a:off x="7162145" y="6203513"/>
            <a:ext cx="306110" cy="306110"/>
          </a:xfrm>
          <a:prstGeom prst="roundRect">
            <a:avLst>
              <a:gd name="adj" fmla="val 18670"/>
            </a:avLst>
          </a:prstGeom>
          <a:solidFill>
            <a:srgbClr val="F9D933"/>
          </a:solidFill>
          <a:ln w="7620">
            <a:solidFill>
              <a:srgbClr val="DFBF19"/>
            </a:solidFill>
            <a:prstDash val="solid"/>
          </a:ln>
        </p:spPr>
        <p:txBody>
          <a:bodyPr/>
          <a:lstStyle/>
          <a:p>
            <a:endParaRPr lang="en-US"/>
          </a:p>
        </p:txBody>
      </p:sp>
      <p:sp>
        <p:nvSpPr>
          <p:cNvPr id="38" name="Text 33"/>
          <p:cNvSpPr/>
          <p:nvPr/>
        </p:nvSpPr>
        <p:spPr>
          <a:xfrm>
            <a:off x="7213104" y="6228993"/>
            <a:ext cx="204073" cy="255032"/>
          </a:xfrm>
          <a:prstGeom prst="rect">
            <a:avLst/>
          </a:prstGeom>
          <a:noFill/>
          <a:ln/>
        </p:spPr>
        <p:txBody>
          <a:bodyPr wrap="none" lIns="0" tIns="0" rIns="0" bIns="0" rtlCol="0" anchor="t"/>
          <a:lstStyle/>
          <a:p>
            <a:pPr marL="0" indent="0" algn="ctr">
              <a:lnSpc>
                <a:spcPts val="1600"/>
              </a:lnSpc>
              <a:buNone/>
            </a:pPr>
            <a:r>
              <a:rPr lang="en-US" sz="1600" dirty="0">
                <a:solidFill>
                  <a:srgbClr val="000000"/>
                </a:solidFill>
                <a:latin typeface="Poppins Light" pitchFamily="34" charset="0"/>
                <a:ea typeface="Poppins Light" pitchFamily="34" charset="-122"/>
                <a:cs typeface="Poppins Light" pitchFamily="34" charset="-120"/>
              </a:rPr>
              <a:t>6</a:t>
            </a:r>
            <a:endParaRPr lang="en-US" sz="1600" dirty="0"/>
          </a:p>
        </p:txBody>
      </p:sp>
      <p:sp>
        <p:nvSpPr>
          <p:cNvPr id="39" name="Text 34"/>
          <p:cNvSpPr/>
          <p:nvPr/>
        </p:nvSpPr>
        <p:spPr>
          <a:xfrm>
            <a:off x="7995523" y="6228993"/>
            <a:ext cx="2041088" cy="255032"/>
          </a:xfrm>
          <a:prstGeom prst="rect">
            <a:avLst/>
          </a:prstGeom>
          <a:noFill/>
          <a:ln/>
        </p:spPr>
        <p:txBody>
          <a:bodyPr wrap="none" lIns="0" tIns="0" rIns="0" bIns="0" rtlCol="0" anchor="t"/>
          <a:lstStyle/>
          <a:p>
            <a:pPr marL="0" indent="0" algn="l">
              <a:lnSpc>
                <a:spcPts val="2000"/>
              </a:lnSpc>
              <a:buNone/>
            </a:pPr>
            <a:r>
              <a:rPr lang="en-US" sz="1600" dirty="0">
                <a:solidFill>
                  <a:srgbClr val="F9D933"/>
                </a:solidFill>
                <a:latin typeface="Poppins Light" pitchFamily="34" charset="0"/>
                <a:ea typeface="Poppins Light" pitchFamily="34" charset="-122"/>
                <a:cs typeface="Poppins Light" pitchFamily="34" charset="-120"/>
              </a:rPr>
              <a:t>Survey</a:t>
            </a:r>
            <a:endParaRPr lang="en-US" sz="1600" dirty="0"/>
          </a:p>
        </p:txBody>
      </p:sp>
      <p:sp>
        <p:nvSpPr>
          <p:cNvPr id="40" name="Text 35"/>
          <p:cNvSpPr/>
          <p:nvPr/>
        </p:nvSpPr>
        <p:spPr>
          <a:xfrm>
            <a:off x="7995523" y="6565583"/>
            <a:ext cx="3231833" cy="816531"/>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In addition to secondary sources, a survey was designed and conducted by our team to collect</a:t>
            </a:r>
            <a:endParaRPr lang="en-US" sz="13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1879521" y="243840"/>
            <a:ext cx="10871359" cy="7791212"/>
          </a:xfrm>
          <a:prstGeom prst="roundRect">
            <a:avLst>
              <a:gd name="adj" fmla="val 1558"/>
            </a:avLst>
          </a:prstGeom>
          <a:solidFill>
            <a:srgbClr val="050505"/>
          </a:solidFill>
          <a:ln w="7620">
            <a:solidFill>
              <a:srgbClr val="565151"/>
            </a:solidFill>
            <a:prstDash val="solid"/>
          </a:ln>
          <a:effectLst>
            <a:outerShdw blurRad="62230" dist="4191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469356" y="896779"/>
            <a:ext cx="514945" cy="514945"/>
          </a:xfrm>
          <a:prstGeom prst="rect">
            <a:avLst/>
          </a:prstGeom>
        </p:spPr>
      </p:pic>
      <p:sp>
        <p:nvSpPr>
          <p:cNvPr id="4" name="Text 1"/>
          <p:cNvSpPr/>
          <p:nvPr/>
        </p:nvSpPr>
        <p:spPr>
          <a:xfrm>
            <a:off x="4497467" y="858917"/>
            <a:ext cx="6155650" cy="269677"/>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5" name="Image 1" descr="preencoded.png"/>
          <p:cNvPicPr>
            <a:picLocks noChangeAspect="1"/>
          </p:cNvPicPr>
          <p:nvPr/>
        </p:nvPicPr>
        <p:blipFill>
          <a:blip r:embed="rId4"/>
          <a:stretch>
            <a:fillRect/>
          </a:stretch>
        </p:blipFill>
        <p:spPr>
          <a:xfrm>
            <a:off x="11679912" y="896779"/>
            <a:ext cx="496253" cy="455890"/>
          </a:xfrm>
          <a:prstGeom prst="rect">
            <a:avLst/>
          </a:prstGeom>
        </p:spPr>
      </p:pic>
      <p:sp>
        <p:nvSpPr>
          <p:cNvPr id="6" name="Text 2"/>
          <p:cNvSpPr/>
          <p:nvPr/>
        </p:nvSpPr>
        <p:spPr>
          <a:xfrm>
            <a:off x="5629751" y="1854041"/>
            <a:ext cx="3370897" cy="421243"/>
          </a:xfrm>
          <a:prstGeom prst="rect">
            <a:avLst/>
          </a:prstGeom>
          <a:noFill/>
          <a:ln/>
        </p:spPr>
        <p:txBody>
          <a:bodyPr wrap="none" lIns="0" tIns="0" rIns="0" bIns="0" rtlCol="0" anchor="t"/>
          <a:lstStyle/>
          <a:p>
            <a:pPr marL="0" indent="0" algn="ctr">
              <a:lnSpc>
                <a:spcPts val="3300"/>
              </a:lnSpc>
              <a:buNone/>
            </a:pPr>
            <a:r>
              <a:rPr lang="en-US" sz="2650" b="1" dirty="0">
                <a:solidFill>
                  <a:srgbClr val="B05EF1"/>
                </a:solidFill>
                <a:latin typeface="Poppins Light" pitchFamily="34" charset="0"/>
                <a:ea typeface="Poppins Light" pitchFamily="34" charset="-122"/>
                <a:cs typeface="Poppins Light" pitchFamily="34" charset="-120"/>
              </a:rPr>
              <a:t>Our Survey</a:t>
            </a:r>
            <a:endParaRPr lang="en-US" sz="2650" dirty="0"/>
          </a:p>
        </p:txBody>
      </p:sp>
      <p:pic>
        <p:nvPicPr>
          <p:cNvPr id="7" name="Image 2" descr="preencoded.png"/>
          <p:cNvPicPr>
            <a:picLocks noChangeAspect="1"/>
          </p:cNvPicPr>
          <p:nvPr/>
        </p:nvPicPr>
        <p:blipFill>
          <a:blip r:embed="rId5"/>
          <a:stretch>
            <a:fillRect/>
          </a:stretch>
        </p:blipFill>
        <p:spPr>
          <a:xfrm>
            <a:off x="2469356" y="2717602"/>
            <a:ext cx="4411147" cy="4664393"/>
          </a:xfrm>
          <a:prstGeom prst="rect">
            <a:avLst/>
          </a:prstGeom>
        </p:spPr>
      </p:pic>
      <p:pic>
        <p:nvPicPr>
          <p:cNvPr id="8" name="Image 3" descr="preencoded.png"/>
          <p:cNvPicPr>
            <a:picLocks noChangeAspect="1"/>
          </p:cNvPicPr>
          <p:nvPr/>
        </p:nvPicPr>
        <p:blipFill>
          <a:blip r:embed="rId6"/>
          <a:stretch>
            <a:fillRect/>
          </a:stretch>
        </p:blipFill>
        <p:spPr>
          <a:xfrm>
            <a:off x="7528441" y="2717602"/>
            <a:ext cx="4368879" cy="466451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1909643" y="243840"/>
            <a:ext cx="10811113" cy="7789902"/>
          </a:xfrm>
          <a:prstGeom prst="roundRect">
            <a:avLst>
              <a:gd name="adj" fmla="val 1549"/>
            </a:avLst>
          </a:prstGeom>
          <a:solidFill>
            <a:srgbClr val="050505"/>
          </a:solidFill>
          <a:ln w="7620">
            <a:solidFill>
              <a:srgbClr val="565151"/>
            </a:solidFill>
            <a:prstDash val="solid"/>
          </a:ln>
          <a:effectLst>
            <a:outerShdw blurRad="62230" dist="4064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496264" y="893207"/>
            <a:ext cx="512088" cy="512088"/>
          </a:xfrm>
          <a:prstGeom prst="rect">
            <a:avLst/>
          </a:prstGeom>
        </p:spPr>
      </p:pic>
      <p:sp>
        <p:nvSpPr>
          <p:cNvPr id="4" name="Text 1"/>
          <p:cNvSpPr/>
          <p:nvPr/>
        </p:nvSpPr>
        <p:spPr>
          <a:xfrm>
            <a:off x="4513183" y="855583"/>
            <a:ext cx="6121479" cy="268129"/>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5" name="Image 1" descr="preencoded.png"/>
          <p:cNvPicPr>
            <a:picLocks noChangeAspect="1"/>
          </p:cNvPicPr>
          <p:nvPr/>
        </p:nvPicPr>
        <p:blipFill>
          <a:blip r:embed="rId4"/>
          <a:stretch>
            <a:fillRect/>
          </a:stretch>
        </p:blipFill>
        <p:spPr>
          <a:xfrm>
            <a:off x="11655743" y="893207"/>
            <a:ext cx="493514" cy="453390"/>
          </a:xfrm>
          <a:prstGeom prst="rect">
            <a:avLst/>
          </a:prstGeom>
        </p:spPr>
      </p:pic>
      <p:sp>
        <p:nvSpPr>
          <p:cNvPr id="6" name="Text 2"/>
          <p:cNvSpPr/>
          <p:nvPr/>
        </p:nvSpPr>
        <p:spPr>
          <a:xfrm>
            <a:off x="2496264" y="1845112"/>
            <a:ext cx="5361265" cy="419100"/>
          </a:xfrm>
          <a:prstGeom prst="rect">
            <a:avLst/>
          </a:prstGeom>
          <a:noFill/>
          <a:ln/>
        </p:spPr>
        <p:txBody>
          <a:bodyPr wrap="none" lIns="0" tIns="0" rIns="0" bIns="0" rtlCol="0" anchor="t"/>
          <a:lstStyle/>
          <a:p>
            <a:pPr marL="0" indent="0" algn="l">
              <a:lnSpc>
                <a:spcPts val="3250"/>
              </a:lnSpc>
              <a:buNone/>
            </a:pPr>
            <a:r>
              <a:rPr lang="en-US" sz="2600" b="1" dirty="0">
                <a:solidFill>
                  <a:srgbClr val="B05EF1"/>
                </a:solidFill>
                <a:latin typeface="Poppins Light" pitchFamily="34" charset="0"/>
                <a:ea typeface="Poppins Light" pitchFamily="34" charset="-122"/>
                <a:cs typeface="Poppins Light" pitchFamily="34" charset="-120"/>
              </a:rPr>
              <a:t>Data Cleaning &amp; Preprocessing</a:t>
            </a:r>
            <a:endParaRPr lang="en-US" sz="2600" dirty="0"/>
          </a:p>
        </p:txBody>
      </p:sp>
      <p:sp>
        <p:nvSpPr>
          <p:cNvPr id="7" name="Text 3"/>
          <p:cNvSpPr/>
          <p:nvPr/>
        </p:nvSpPr>
        <p:spPr>
          <a:xfrm>
            <a:off x="2496264" y="2515553"/>
            <a:ext cx="9637871" cy="670560"/>
          </a:xfrm>
          <a:prstGeom prst="rect">
            <a:avLst/>
          </a:prstGeom>
          <a:noFill/>
          <a:ln/>
        </p:spPr>
        <p:txBody>
          <a:bodyPr wrap="square" lIns="0" tIns="0" rIns="0" bIns="0" rtlCol="0" anchor="t"/>
          <a:lstStyle/>
          <a:p>
            <a:pPr marL="0" indent="0" algn="l">
              <a:lnSpc>
                <a:spcPts val="2600"/>
              </a:lnSpc>
              <a:buNone/>
            </a:pPr>
            <a:r>
              <a:rPr lang="en-US" sz="1600" dirty="0">
                <a:solidFill>
                  <a:srgbClr val="F9D933"/>
                </a:solidFill>
                <a:latin typeface="Roboto Light" pitchFamily="34" charset="0"/>
                <a:ea typeface="Roboto Light" pitchFamily="34" charset="-122"/>
                <a:cs typeface="Roboto Light" pitchFamily="34" charset="-120"/>
              </a:rPr>
              <a:t>Raw data, while rich, often contains inconsistencies and errors that can skew analysis. Our rigorous data cleaning and preprocessing steps ensure the integrity and reliability of our findings.</a:t>
            </a:r>
            <a:endParaRPr lang="en-US" sz="1600" dirty="0"/>
          </a:p>
        </p:txBody>
      </p:sp>
      <p:sp>
        <p:nvSpPr>
          <p:cNvPr id="8" name="Shape 4"/>
          <p:cNvSpPr/>
          <p:nvPr/>
        </p:nvSpPr>
        <p:spPr>
          <a:xfrm>
            <a:off x="7303770" y="3374588"/>
            <a:ext cx="22860" cy="4198263"/>
          </a:xfrm>
          <a:prstGeom prst="roundRect">
            <a:avLst>
              <a:gd name="adj" fmla="val 307956"/>
            </a:avLst>
          </a:prstGeom>
          <a:solidFill>
            <a:srgbClr val="56565B"/>
          </a:solidFill>
          <a:ln/>
        </p:spPr>
        <p:txBody>
          <a:bodyPr/>
          <a:lstStyle/>
          <a:p>
            <a:endParaRPr lang="en-US"/>
          </a:p>
        </p:txBody>
      </p:sp>
      <p:sp>
        <p:nvSpPr>
          <p:cNvPr id="9" name="Shape 5"/>
          <p:cNvSpPr/>
          <p:nvPr/>
        </p:nvSpPr>
        <p:spPr>
          <a:xfrm>
            <a:off x="6646724" y="3551634"/>
            <a:ext cx="502801" cy="22860"/>
          </a:xfrm>
          <a:prstGeom prst="roundRect">
            <a:avLst>
              <a:gd name="adj" fmla="val 307956"/>
            </a:avLst>
          </a:prstGeom>
          <a:solidFill>
            <a:srgbClr val="E2D27F"/>
          </a:solidFill>
          <a:ln/>
        </p:spPr>
        <p:txBody>
          <a:bodyPr/>
          <a:lstStyle/>
          <a:p>
            <a:endParaRPr lang="en-US"/>
          </a:p>
        </p:txBody>
      </p:sp>
      <p:sp>
        <p:nvSpPr>
          <p:cNvPr id="10" name="Shape 6"/>
          <p:cNvSpPr/>
          <p:nvPr/>
        </p:nvSpPr>
        <p:spPr>
          <a:xfrm>
            <a:off x="7126665" y="3374588"/>
            <a:ext cx="377071" cy="377071"/>
          </a:xfrm>
          <a:prstGeom prst="roundRect">
            <a:avLst>
              <a:gd name="adj" fmla="val 18670"/>
            </a:avLst>
          </a:prstGeom>
          <a:solidFill>
            <a:srgbClr val="FCEC99"/>
          </a:solidFill>
          <a:ln w="7620">
            <a:solidFill>
              <a:srgbClr val="E2D27F"/>
            </a:solidFill>
            <a:prstDash val="solid"/>
          </a:ln>
        </p:spPr>
        <p:txBody>
          <a:bodyPr/>
          <a:lstStyle/>
          <a:p>
            <a:endParaRPr lang="en-US"/>
          </a:p>
        </p:txBody>
      </p:sp>
      <p:sp>
        <p:nvSpPr>
          <p:cNvPr id="11" name="Text 7"/>
          <p:cNvSpPr/>
          <p:nvPr/>
        </p:nvSpPr>
        <p:spPr>
          <a:xfrm>
            <a:off x="7189470" y="3405961"/>
            <a:ext cx="251341" cy="314206"/>
          </a:xfrm>
          <a:prstGeom prst="rect">
            <a:avLst/>
          </a:prstGeom>
          <a:noFill/>
          <a:ln/>
        </p:spPr>
        <p:txBody>
          <a:bodyPr wrap="none" lIns="0" tIns="0" rIns="0" bIns="0" rtlCol="0" anchor="t"/>
          <a:lstStyle/>
          <a:p>
            <a:pPr marL="0" indent="0" algn="ctr">
              <a:lnSpc>
                <a:spcPts val="1950"/>
              </a:lnSpc>
              <a:buNone/>
            </a:pPr>
            <a:r>
              <a:rPr lang="en-US" sz="1950" dirty="0">
                <a:solidFill>
                  <a:srgbClr val="000000"/>
                </a:solidFill>
                <a:latin typeface="Poppins Light" pitchFamily="34" charset="0"/>
                <a:ea typeface="Poppins Light" pitchFamily="34" charset="-122"/>
                <a:cs typeface="Poppins Light" pitchFamily="34" charset="-120"/>
              </a:rPr>
              <a:t>1</a:t>
            </a:r>
            <a:endParaRPr lang="en-US" sz="1950" dirty="0"/>
          </a:p>
        </p:txBody>
      </p:sp>
      <p:sp>
        <p:nvSpPr>
          <p:cNvPr id="12" name="Text 8"/>
          <p:cNvSpPr/>
          <p:nvPr/>
        </p:nvSpPr>
        <p:spPr>
          <a:xfrm>
            <a:off x="3963114" y="3405902"/>
            <a:ext cx="2514124" cy="314325"/>
          </a:xfrm>
          <a:prstGeom prst="rect">
            <a:avLst/>
          </a:prstGeom>
          <a:noFill/>
          <a:ln/>
        </p:spPr>
        <p:txBody>
          <a:bodyPr wrap="none" lIns="0" tIns="0" rIns="0" bIns="0" rtlCol="0" anchor="t"/>
          <a:lstStyle/>
          <a:p>
            <a:pPr marL="0" indent="0" algn="r">
              <a:lnSpc>
                <a:spcPts val="2450"/>
              </a:lnSpc>
              <a:buNone/>
            </a:pPr>
            <a:r>
              <a:rPr lang="en-US" sz="1950" dirty="0">
                <a:solidFill>
                  <a:srgbClr val="F9D933"/>
                </a:solidFill>
                <a:latin typeface="Poppins Light" pitchFamily="34" charset="0"/>
                <a:ea typeface="Poppins Light" pitchFamily="34" charset="-122"/>
                <a:cs typeface="Poppins Light" pitchFamily="34" charset="-120"/>
              </a:rPr>
              <a:t>Missing Values</a:t>
            </a:r>
            <a:endParaRPr lang="en-US" sz="1950" dirty="0"/>
          </a:p>
        </p:txBody>
      </p:sp>
      <p:sp>
        <p:nvSpPr>
          <p:cNvPr id="13" name="Text 9"/>
          <p:cNvSpPr/>
          <p:nvPr/>
        </p:nvSpPr>
        <p:spPr>
          <a:xfrm>
            <a:off x="2496264" y="3820716"/>
            <a:ext cx="3980974" cy="670560"/>
          </a:xfrm>
          <a:prstGeom prst="rect">
            <a:avLst/>
          </a:prstGeom>
          <a:noFill/>
          <a:ln/>
        </p:spPr>
        <p:txBody>
          <a:bodyPr wrap="square" lIns="0" tIns="0" rIns="0" bIns="0" rtlCol="0" anchor="t"/>
          <a:lstStyle/>
          <a:p>
            <a:pPr marL="0" indent="0" algn="r">
              <a:lnSpc>
                <a:spcPts val="2600"/>
              </a:lnSpc>
              <a:buNone/>
            </a:pPr>
            <a:r>
              <a:rPr lang="en-US" sz="1600" dirty="0">
                <a:solidFill>
                  <a:srgbClr val="E5E0DF"/>
                </a:solidFill>
                <a:latin typeface="Roboto Light" pitchFamily="34" charset="0"/>
                <a:ea typeface="Roboto Light" pitchFamily="34" charset="-122"/>
                <a:cs typeface="Roboto Light" pitchFamily="34" charset="-120"/>
              </a:rPr>
              <a:t>Implemented strategies for imputation and handling incomplete data points.</a:t>
            </a:r>
            <a:endParaRPr lang="en-US" sz="1600" dirty="0"/>
          </a:p>
        </p:txBody>
      </p:sp>
      <p:sp>
        <p:nvSpPr>
          <p:cNvPr id="14" name="Shape 10"/>
          <p:cNvSpPr/>
          <p:nvPr/>
        </p:nvSpPr>
        <p:spPr>
          <a:xfrm>
            <a:off x="7480875" y="4557236"/>
            <a:ext cx="502801" cy="22860"/>
          </a:xfrm>
          <a:prstGeom prst="roundRect">
            <a:avLst>
              <a:gd name="adj" fmla="val 307956"/>
            </a:avLst>
          </a:prstGeom>
          <a:solidFill>
            <a:srgbClr val="E2D27F"/>
          </a:solidFill>
          <a:ln/>
        </p:spPr>
        <p:txBody>
          <a:bodyPr/>
          <a:lstStyle/>
          <a:p>
            <a:endParaRPr lang="en-US"/>
          </a:p>
        </p:txBody>
      </p:sp>
      <p:sp>
        <p:nvSpPr>
          <p:cNvPr id="15" name="Shape 11"/>
          <p:cNvSpPr/>
          <p:nvPr/>
        </p:nvSpPr>
        <p:spPr>
          <a:xfrm>
            <a:off x="7126665" y="4380190"/>
            <a:ext cx="377071" cy="377071"/>
          </a:xfrm>
          <a:prstGeom prst="roundRect">
            <a:avLst>
              <a:gd name="adj" fmla="val 18670"/>
            </a:avLst>
          </a:prstGeom>
          <a:solidFill>
            <a:srgbClr val="FCEC99"/>
          </a:solidFill>
          <a:ln w="7620">
            <a:solidFill>
              <a:srgbClr val="E2D27F"/>
            </a:solidFill>
            <a:prstDash val="solid"/>
          </a:ln>
        </p:spPr>
        <p:txBody>
          <a:bodyPr/>
          <a:lstStyle/>
          <a:p>
            <a:endParaRPr lang="en-US"/>
          </a:p>
        </p:txBody>
      </p:sp>
      <p:sp>
        <p:nvSpPr>
          <p:cNvPr id="16" name="Text 12"/>
          <p:cNvSpPr/>
          <p:nvPr/>
        </p:nvSpPr>
        <p:spPr>
          <a:xfrm>
            <a:off x="7189470" y="4411563"/>
            <a:ext cx="251341" cy="314206"/>
          </a:xfrm>
          <a:prstGeom prst="rect">
            <a:avLst/>
          </a:prstGeom>
          <a:noFill/>
          <a:ln/>
        </p:spPr>
        <p:txBody>
          <a:bodyPr wrap="none" lIns="0" tIns="0" rIns="0" bIns="0" rtlCol="0" anchor="t"/>
          <a:lstStyle/>
          <a:p>
            <a:pPr marL="0" indent="0" algn="ctr">
              <a:lnSpc>
                <a:spcPts val="1950"/>
              </a:lnSpc>
              <a:buNone/>
            </a:pPr>
            <a:r>
              <a:rPr lang="en-US" sz="1950" dirty="0">
                <a:solidFill>
                  <a:srgbClr val="000000"/>
                </a:solidFill>
                <a:latin typeface="Poppins Light" pitchFamily="34" charset="0"/>
                <a:ea typeface="Poppins Light" pitchFamily="34" charset="-122"/>
                <a:cs typeface="Poppins Light" pitchFamily="34" charset="-120"/>
              </a:rPr>
              <a:t>2</a:t>
            </a:r>
            <a:endParaRPr lang="en-US" sz="1950" dirty="0"/>
          </a:p>
        </p:txBody>
      </p:sp>
      <p:sp>
        <p:nvSpPr>
          <p:cNvPr id="17" name="Text 13"/>
          <p:cNvSpPr/>
          <p:nvPr/>
        </p:nvSpPr>
        <p:spPr>
          <a:xfrm>
            <a:off x="8153162" y="4437698"/>
            <a:ext cx="2095143" cy="261937"/>
          </a:xfrm>
          <a:prstGeom prst="rect">
            <a:avLst/>
          </a:prstGeom>
          <a:noFill/>
          <a:ln/>
        </p:spPr>
        <p:txBody>
          <a:bodyPr wrap="none" lIns="0" tIns="0" rIns="0" bIns="0" rtlCol="0" anchor="t"/>
          <a:lstStyle/>
          <a:p>
            <a:pPr marL="0" indent="0" algn="l">
              <a:lnSpc>
                <a:spcPts val="2050"/>
              </a:lnSpc>
              <a:buNone/>
            </a:pPr>
            <a:r>
              <a:rPr lang="en-US" sz="1600" dirty="0">
                <a:solidFill>
                  <a:srgbClr val="F9D933"/>
                </a:solidFill>
                <a:latin typeface="Poppins Light" pitchFamily="34" charset="0"/>
                <a:ea typeface="Poppins Light" pitchFamily="34" charset="-122"/>
                <a:cs typeface="Poppins Light" pitchFamily="34" charset="-120"/>
              </a:rPr>
              <a:t>Outlier Detection</a:t>
            </a:r>
            <a:endParaRPr lang="en-US" sz="1600" dirty="0"/>
          </a:p>
        </p:txBody>
      </p:sp>
      <p:sp>
        <p:nvSpPr>
          <p:cNvPr id="18" name="Text 14"/>
          <p:cNvSpPr/>
          <p:nvPr/>
        </p:nvSpPr>
        <p:spPr>
          <a:xfrm>
            <a:off x="8153162" y="4800124"/>
            <a:ext cx="3980974" cy="670560"/>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Identified and addressed extreme values that could distort statistical models.</a:t>
            </a:r>
            <a:endParaRPr lang="en-US" sz="1600" dirty="0"/>
          </a:p>
        </p:txBody>
      </p:sp>
      <p:sp>
        <p:nvSpPr>
          <p:cNvPr id="19" name="Shape 15"/>
          <p:cNvSpPr/>
          <p:nvPr/>
        </p:nvSpPr>
        <p:spPr>
          <a:xfrm>
            <a:off x="6646724" y="5424011"/>
            <a:ext cx="502801" cy="22860"/>
          </a:xfrm>
          <a:prstGeom prst="roundRect">
            <a:avLst>
              <a:gd name="adj" fmla="val 307956"/>
            </a:avLst>
          </a:prstGeom>
          <a:solidFill>
            <a:srgbClr val="E2D27F"/>
          </a:solidFill>
          <a:ln/>
        </p:spPr>
        <p:txBody>
          <a:bodyPr/>
          <a:lstStyle/>
          <a:p>
            <a:endParaRPr lang="en-US"/>
          </a:p>
        </p:txBody>
      </p:sp>
      <p:sp>
        <p:nvSpPr>
          <p:cNvPr id="20" name="Shape 16"/>
          <p:cNvSpPr/>
          <p:nvPr/>
        </p:nvSpPr>
        <p:spPr>
          <a:xfrm>
            <a:off x="7126665" y="5246965"/>
            <a:ext cx="377071" cy="377071"/>
          </a:xfrm>
          <a:prstGeom prst="roundRect">
            <a:avLst>
              <a:gd name="adj" fmla="val 18670"/>
            </a:avLst>
          </a:prstGeom>
          <a:solidFill>
            <a:srgbClr val="FCEC99"/>
          </a:solidFill>
          <a:ln w="7620">
            <a:solidFill>
              <a:srgbClr val="E2D27F"/>
            </a:solidFill>
            <a:prstDash val="solid"/>
          </a:ln>
        </p:spPr>
        <p:txBody>
          <a:bodyPr/>
          <a:lstStyle/>
          <a:p>
            <a:endParaRPr lang="en-US"/>
          </a:p>
        </p:txBody>
      </p:sp>
      <p:sp>
        <p:nvSpPr>
          <p:cNvPr id="21" name="Text 17"/>
          <p:cNvSpPr/>
          <p:nvPr/>
        </p:nvSpPr>
        <p:spPr>
          <a:xfrm>
            <a:off x="7189470" y="5278338"/>
            <a:ext cx="251341" cy="314206"/>
          </a:xfrm>
          <a:prstGeom prst="rect">
            <a:avLst/>
          </a:prstGeom>
          <a:noFill/>
          <a:ln/>
        </p:spPr>
        <p:txBody>
          <a:bodyPr wrap="none" lIns="0" tIns="0" rIns="0" bIns="0" rtlCol="0" anchor="t"/>
          <a:lstStyle/>
          <a:p>
            <a:pPr marL="0" indent="0" algn="ctr">
              <a:lnSpc>
                <a:spcPts val="1950"/>
              </a:lnSpc>
              <a:buNone/>
            </a:pPr>
            <a:r>
              <a:rPr lang="en-US" sz="1950" dirty="0">
                <a:solidFill>
                  <a:srgbClr val="000000"/>
                </a:solidFill>
                <a:latin typeface="Poppins Light" pitchFamily="34" charset="0"/>
                <a:ea typeface="Poppins Light" pitchFamily="34" charset="-122"/>
                <a:cs typeface="Poppins Light" pitchFamily="34" charset="-120"/>
              </a:rPr>
              <a:t>3</a:t>
            </a:r>
            <a:endParaRPr lang="en-US" sz="1950" dirty="0"/>
          </a:p>
        </p:txBody>
      </p:sp>
      <p:sp>
        <p:nvSpPr>
          <p:cNvPr id="22" name="Text 18"/>
          <p:cNvSpPr/>
          <p:nvPr/>
        </p:nvSpPr>
        <p:spPr>
          <a:xfrm>
            <a:off x="4382095" y="5304473"/>
            <a:ext cx="2095143" cy="261937"/>
          </a:xfrm>
          <a:prstGeom prst="rect">
            <a:avLst/>
          </a:prstGeom>
          <a:noFill/>
          <a:ln/>
        </p:spPr>
        <p:txBody>
          <a:bodyPr wrap="none" lIns="0" tIns="0" rIns="0" bIns="0" rtlCol="0" anchor="t"/>
          <a:lstStyle/>
          <a:p>
            <a:pPr marL="0" indent="0" algn="r">
              <a:lnSpc>
                <a:spcPts val="2050"/>
              </a:lnSpc>
              <a:buNone/>
            </a:pPr>
            <a:r>
              <a:rPr lang="en-US" sz="1600" dirty="0">
                <a:solidFill>
                  <a:srgbClr val="F9D933"/>
                </a:solidFill>
                <a:latin typeface="Poppins Light" pitchFamily="34" charset="0"/>
                <a:ea typeface="Poppins Light" pitchFamily="34" charset="-122"/>
                <a:cs typeface="Poppins Light" pitchFamily="34" charset="-120"/>
              </a:rPr>
              <a:t>Format Unification</a:t>
            </a:r>
            <a:endParaRPr lang="en-US" sz="1600" dirty="0"/>
          </a:p>
        </p:txBody>
      </p:sp>
      <p:sp>
        <p:nvSpPr>
          <p:cNvPr id="23" name="Text 19"/>
          <p:cNvSpPr/>
          <p:nvPr/>
        </p:nvSpPr>
        <p:spPr>
          <a:xfrm>
            <a:off x="2496264" y="5666899"/>
            <a:ext cx="3980974" cy="670560"/>
          </a:xfrm>
          <a:prstGeom prst="rect">
            <a:avLst/>
          </a:prstGeom>
          <a:noFill/>
          <a:ln/>
        </p:spPr>
        <p:txBody>
          <a:bodyPr wrap="square" lIns="0" tIns="0" rIns="0" bIns="0" rtlCol="0" anchor="t"/>
          <a:lstStyle/>
          <a:p>
            <a:pPr marL="0" indent="0" algn="r">
              <a:lnSpc>
                <a:spcPts val="2600"/>
              </a:lnSpc>
              <a:buNone/>
            </a:pPr>
            <a:r>
              <a:rPr lang="en-US" sz="1600" dirty="0">
                <a:solidFill>
                  <a:srgbClr val="E5E0DF"/>
                </a:solidFill>
                <a:latin typeface="Roboto Light" pitchFamily="34" charset="0"/>
                <a:ea typeface="Roboto Light" pitchFamily="34" charset="-122"/>
                <a:cs typeface="Roboto Light" pitchFamily="34" charset="-120"/>
              </a:rPr>
              <a:t>Standardized data types, units, and categories for consistent analysis.</a:t>
            </a:r>
            <a:endParaRPr lang="en-US" sz="1600" dirty="0"/>
          </a:p>
        </p:txBody>
      </p:sp>
      <p:sp>
        <p:nvSpPr>
          <p:cNvPr id="24" name="Text 20"/>
          <p:cNvSpPr/>
          <p:nvPr/>
        </p:nvSpPr>
        <p:spPr>
          <a:xfrm>
            <a:off x="2496264" y="6437948"/>
            <a:ext cx="3980974" cy="268129"/>
          </a:xfrm>
          <a:prstGeom prst="rect">
            <a:avLst/>
          </a:prstGeom>
          <a:noFill/>
          <a:ln/>
        </p:spPr>
        <p:txBody>
          <a:bodyPr wrap="none" lIns="0" tIns="0" rIns="0" bIns="0" rtlCol="0" anchor="t"/>
          <a:lstStyle/>
          <a:p>
            <a:pPr marL="0" indent="0" algn="r">
              <a:lnSpc>
                <a:spcPts val="2100"/>
              </a:lnSpc>
              <a:buNone/>
            </a:pPr>
            <a:endParaRPr lang="en-US" sz="1300" dirty="0"/>
          </a:p>
        </p:txBody>
      </p:sp>
      <p:sp>
        <p:nvSpPr>
          <p:cNvPr id="25" name="Shape 21"/>
          <p:cNvSpPr/>
          <p:nvPr/>
        </p:nvSpPr>
        <p:spPr>
          <a:xfrm>
            <a:off x="7480875" y="6321147"/>
            <a:ext cx="502801" cy="22860"/>
          </a:xfrm>
          <a:prstGeom prst="roundRect">
            <a:avLst>
              <a:gd name="adj" fmla="val 307956"/>
            </a:avLst>
          </a:prstGeom>
          <a:solidFill>
            <a:srgbClr val="E2D27F"/>
          </a:solidFill>
          <a:ln/>
        </p:spPr>
        <p:txBody>
          <a:bodyPr/>
          <a:lstStyle/>
          <a:p>
            <a:endParaRPr lang="en-US"/>
          </a:p>
        </p:txBody>
      </p:sp>
      <p:sp>
        <p:nvSpPr>
          <p:cNvPr id="26" name="Shape 22"/>
          <p:cNvSpPr/>
          <p:nvPr/>
        </p:nvSpPr>
        <p:spPr>
          <a:xfrm>
            <a:off x="7126665" y="6144101"/>
            <a:ext cx="377071" cy="377071"/>
          </a:xfrm>
          <a:prstGeom prst="roundRect">
            <a:avLst>
              <a:gd name="adj" fmla="val 18670"/>
            </a:avLst>
          </a:prstGeom>
          <a:solidFill>
            <a:srgbClr val="FCEC99"/>
          </a:solidFill>
          <a:ln w="7620">
            <a:solidFill>
              <a:srgbClr val="E2D27F"/>
            </a:solidFill>
            <a:prstDash val="solid"/>
          </a:ln>
        </p:spPr>
        <p:txBody>
          <a:bodyPr/>
          <a:lstStyle/>
          <a:p>
            <a:endParaRPr lang="en-US"/>
          </a:p>
        </p:txBody>
      </p:sp>
      <p:sp>
        <p:nvSpPr>
          <p:cNvPr id="27" name="Text 23"/>
          <p:cNvSpPr/>
          <p:nvPr/>
        </p:nvSpPr>
        <p:spPr>
          <a:xfrm>
            <a:off x="7189470" y="6175474"/>
            <a:ext cx="251341" cy="314206"/>
          </a:xfrm>
          <a:prstGeom prst="rect">
            <a:avLst/>
          </a:prstGeom>
          <a:noFill/>
          <a:ln/>
        </p:spPr>
        <p:txBody>
          <a:bodyPr wrap="none" lIns="0" tIns="0" rIns="0" bIns="0" rtlCol="0" anchor="t"/>
          <a:lstStyle/>
          <a:p>
            <a:pPr marL="0" indent="0" algn="ctr">
              <a:lnSpc>
                <a:spcPts val="1950"/>
              </a:lnSpc>
              <a:buNone/>
            </a:pPr>
            <a:r>
              <a:rPr lang="en-US" sz="1950" dirty="0">
                <a:solidFill>
                  <a:srgbClr val="000000"/>
                </a:solidFill>
                <a:latin typeface="Poppins Light" pitchFamily="34" charset="0"/>
                <a:ea typeface="Poppins Light" pitchFamily="34" charset="-122"/>
                <a:cs typeface="Poppins Light" pitchFamily="34" charset="-120"/>
              </a:rPr>
              <a:t>4</a:t>
            </a:r>
            <a:endParaRPr lang="en-US" sz="1950" dirty="0"/>
          </a:p>
        </p:txBody>
      </p:sp>
      <p:sp>
        <p:nvSpPr>
          <p:cNvPr id="28" name="Text 24"/>
          <p:cNvSpPr/>
          <p:nvPr/>
        </p:nvSpPr>
        <p:spPr>
          <a:xfrm>
            <a:off x="8153162" y="6201608"/>
            <a:ext cx="2095143" cy="261937"/>
          </a:xfrm>
          <a:prstGeom prst="rect">
            <a:avLst/>
          </a:prstGeom>
          <a:noFill/>
          <a:ln/>
        </p:spPr>
        <p:txBody>
          <a:bodyPr wrap="none" lIns="0" tIns="0" rIns="0" bIns="0" rtlCol="0" anchor="t"/>
          <a:lstStyle/>
          <a:p>
            <a:pPr marL="0" indent="0" algn="l">
              <a:lnSpc>
                <a:spcPts val="2050"/>
              </a:lnSpc>
              <a:buNone/>
            </a:pPr>
            <a:r>
              <a:rPr lang="en-US" sz="1600" dirty="0">
                <a:solidFill>
                  <a:srgbClr val="F9D933"/>
                </a:solidFill>
                <a:latin typeface="Poppins Light" pitchFamily="34" charset="0"/>
                <a:ea typeface="Poppins Light" pitchFamily="34" charset="-122"/>
                <a:cs typeface="Poppins Light" pitchFamily="34" charset="-120"/>
              </a:rPr>
              <a:t>Error Correction</a:t>
            </a:r>
            <a:endParaRPr lang="en-US" sz="1600" dirty="0"/>
          </a:p>
        </p:txBody>
      </p:sp>
      <p:sp>
        <p:nvSpPr>
          <p:cNvPr id="29" name="Text 25"/>
          <p:cNvSpPr/>
          <p:nvPr/>
        </p:nvSpPr>
        <p:spPr>
          <a:xfrm>
            <a:off x="8153162" y="6564035"/>
            <a:ext cx="3980974" cy="670560"/>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Systematic identification and rectification of data entry or collection errors.</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1532573" y="243840"/>
            <a:ext cx="11565255" cy="7779187"/>
          </a:xfrm>
          <a:prstGeom prst="roundRect">
            <a:avLst>
              <a:gd name="adj" fmla="val 1660"/>
            </a:avLst>
          </a:prstGeom>
          <a:solidFill>
            <a:srgbClr val="050505"/>
          </a:solidFill>
          <a:ln w="7620">
            <a:solidFill>
              <a:srgbClr val="565151"/>
            </a:solidFill>
            <a:prstDash val="solid"/>
          </a:ln>
          <a:effectLst>
            <a:outerShdw blurRad="66040" dist="4445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160032" y="938570"/>
            <a:ext cx="547807" cy="547807"/>
          </a:xfrm>
          <a:prstGeom prst="rect">
            <a:avLst/>
          </a:prstGeom>
        </p:spPr>
      </p:pic>
      <p:sp>
        <p:nvSpPr>
          <p:cNvPr id="4" name="Text 1"/>
          <p:cNvSpPr/>
          <p:nvPr/>
        </p:nvSpPr>
        <p:spPr>
          <a:xfrm>
            <a:off x="4317206" y="898208"/>
            <a:ext cx="6548557" cy="286822"/>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5" name="Image 1" descr="preencoded.png"/>
          <p:cNvPicPr>
            <a:picLocks noChangeAspect="1"/>
          </p:cNvPicPr>
          <p:nvPr/>
        </p:nvPicPr>
        <p:blipFill>
          <a:blip r:embed="rId4"/>
          <a:stretch>
            <a:fillRect/>
          </a:stretch>
        </p:blipFill>
        <p:spPr>
          <a:xfrm>
            <a:off x="11957566" y="938570"/>
            <a:ext cx="527923" cy="484942"/>
          </a:xfrm>
          <a:prstGeom prst="rect">
            <a:avLst/>
          </a:prstGeom>
        </p:spPr>
      </p:pic>
      <p:sp>
        <p:nvSpPr>
          <p:cNvPr id="6" name="Text 2"/>
          <p:cNvSpPr/>
          <p:nvPr/>
        </p:nvSpPr>
        <p:spPr>
          <a:xfrm>
            <a:off x="2160032" y="1956911"/>
            <a:ext cx="5019080" cy="448270"/>
          </a:xfrm>
          <a:prstGeom prst="rect">
            <a:avLst/>
          </a:prstGeom>
          <a:noFill/>
          <a:ln/>
        </p:spPr>
        <p:txBody>
          <a:bodyPr wrap="none" lIns="0" tIns="0" rIns="0" bIns="0" rtlCol="0" anchor="t"/>
          <a:lstStyle/>
          <a:p>
            <a:pPr marL="0" indent="0" algn="l">
              <a:lnSpc>
                <a:spcPts val="3500"/>
              </a:lnSpc>
              <a:buNone/>
            </a:pPr>
            <a:r>
              <a:rPr lang="en-US" sz="2800" b="1" dirty="0">
                <a:solidFill>
                  <a:srgbClr val="B05EF1"/>
                </a:solidFill>
                <a:latin typeface="Poppins Light" pitchFamily="34" charset="0"/>
                <a:ea typeface="Poppins Light" pitchFamily="34" charset="-122"/>
                <a:cs typeface="Poppins Light" pitchFamily="34" charset="-120"/>
              </a:rPr>
              <a:t>Data Cleaning (Tools used)</a:t>
            </a:r>
            <a:endParaRPr lang="en-US" sz="2800" dirty="0"/>
          </a:p>
        </p:txBody>
      </p:sp>
      <p:sp>
        <p:nvSpPr>
          <p:cNvPr id="7" name="Text 3"/>
          <p:cNvSpPr/>
          <p:nvPr/>
        </p:nvSpPr>
        <p:spPr>
          <a:xfrm>
            <a:off x="2160032" y="2674025"/>
            <a:ext cx="10310336" cy="286822"/>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4"/>
          <p:cNvSpPr/>
          <p:nvPr/>
        </p:nvSpPr>
        <p:spPr>
          <a:xfrm>
            <a:off x="2160032" y="3229689"/>
            <a:ext cx="9166741" cy="336113"/>
          </a:xfrm>
          <a:prstGeom prst="rect">
            <a:avLst/>
          </a:prstGeom>
          <a:noFill/>
          <a:ln/>
        </p:spPr>
        <p:txBody>
          <a:bodyPr wrap="none" lIns="0" tIns="0" rIns="0" bIns="0" rtlCol="0" anchor="t"/>
          <a:lstStyle/>
          <a:p>
            <a:pPr marL="0" indent="0" algn="l">
              <a:lnSpc>
                <a:spcPts val="2600"/>
              </a:lnSpc>
              <a:buNone/>
            </a:pPr>
            <a:r>
              <a:rPr lang="en-US" sz="2100" dirty="0">
                <a:solidFill>
                  <a:srgbClr val="F9D933"/>
                </a:solidFill>
                <a:latin typeface="Poppins Light" pitchFamily="34" charset="0"/>
                <a:ea typeface="Poppins Light" pitchFamily="34" charset="-122"/>
                <a:cs typeface="Poppins Light" pitchFamily="34" charset="-120"/>
              </a:rPr>
              <a:t>*Power Query for data extraction, transformation, and initial cleaning.</a:t>
            </a:r>
            <a:endParaRPr lang="en-US" sz="2100" dirty="0"/>
          </a:p>
        </p:txBody>
      </p:sp>
      <p:sp>
        <p:nvSpPr>
          <p:cNvPr id="9" name="Text 5"/>
          <p:cNvSpPr/>
          <p:nvPr/>
        </p:nvSpPr>
        <p:spPr>
          <a:xfrm>
            <a:off x="2160032" y="4013835"/>
            <a:ext cx="2689503" cy="336113"/>
          </a:xfrm>
          <a:prstGeom prst="rect">
            <a:avLst/>
          </a:prstGeom>
          <a:noFill/>
          <a:ln/>
        </p:spPr>
        <p:txBody>
          <a:bodyPr wrap="none" lIns="0" tIns="0" rIns="0" bIns="0" rtlCol="0" anchor="t"/>
          <a:lstStyle/>
          <a:p>
            <a:pPr marL="0" indent="0" algn="l">
              <a:lnSpc>
                <a:spcPts val="2600"/>
              </a:lnSpc>
              <a:buNone/>
            </a:pPr>
            <a:r>
              <a:rPr lang="en-US" sz="2100" dirty="0">
                <a:solidFill>
                  <a:srgbClr val="F9D933"/>
                </a:solidFill>
                <a:latin typeface="Poppins Light" pitchFamily="34" charset="0"/>
                <a:ea typeface="Poppins Light" pitchFamily="34" charset="-122"/>
                <a:cs typeface="Poppins Light" pitchFamily="34" charset="-120"/>
              </a:rPr>
              <a:t>Before </a:t>
            </a:r>
            <a:endParaRPr lang="en-US" sz="2100" dirty="0"/>
          </a:p>
        </p:txBody>
      </p:sp>
      <p:pic>
        <p:nvPicPr>
          <p:cNvPr id="10" name="Image 2" descr="preencoded.png"/>
          <p:cNvPicPr>
            <a:picLocks noChangeAspect="1"/>
          </p:cNvPicPr>
          <p:nvPr/>
        </p:nvPicPr>
        <p:blipFill>
          <a:blip r:embed="rId5"/>
          <a:stretch>
            <a:fillRect/>
          </a:stretch>
        </p:blipFill>
        <p:spPr>
          <a:xfrm>
            <a:off x="2160032" y="4551640"/>
            <a:ext cx="4936450" cy="2776657"/>
          </a:xfrm>
          <a:prstGeom prst="rect">
            <a:avLst/>
          </a:prstGeom>
        </p:spPr>
      </p:pic>
      <p:sp>
        <p:nvSpPr>
          <p:cNvPr id="11" name="Text 6"/>
          <p:cNvSpPr/>
          <p:nvPr/>
        </p:nvSpPr>
        <p:spPr>
          <a:xfrm>
            <a:off x="7541538" y="4013835"/>
            <a:ext cx="2689503" cy="336113"/>
          </a:xfrm>
          <a:prstGeom prst="rect">
            <a:avLst/>
          </a:prstGeom>
          <a:noFill/>
          <a:ln/>
        </p:spPr>
        <p:txBody>
          <a:bodyPr wrap="none" lIns="0" tIns="0" rIns="0" bIns="0" rtlCol="0" anchor="t"/>
          <a:lstStyle/>
          <a:p>
            <a:pPr marL="0" indent="0" algn="l">
              <a:lnSpc>
                <a:spcPts val="2600"/>
              </a:lnSpc>
              <a:buNone/>
            </a:pPr>
            <a:r>
              <a:rPr lang="en-US" sz="2100" dirty="0">
                <a:solidFill>
                  <a:srgbClr val="F9D933"/>
                </a:solidFill>
                <a:latin typeface="Poppins Light" pitchFamily="34" charset="0"/>
                <a:ea typeface="Poppins Light" pitchFamily="34" charset="-122"/>
                <a:cs typeface="Poppins Light" pitchFamily="34" charset="-120"/>
              </a:rPr>
              <a:t>After</a:t>
            </a:r>
            <a:endParaRPr lang="en-US" sz="2100" dirty="0"/>
          </a:p>
        </p:txBody>
      </p:sp>
      <p:pic>
        <p:nvPicPr>
          <p:cNvPr id="12" name="Image 3" descr="preencoded.png"/>
          <p:cNvPicPr>
            <a:picLocks noChangeAspect="1"/>
          </p:cNvPicPr>
          <p:nvPr/>
        </p:nvPicPr>
        <p:blipFill>
          <a:blip r:embed="rId6"/>
          <a:stretch>
            <a:fillRect/>
          </a:stretch>
        </p:blipFill>
        <p:spPr>
          <a:xfrm>
            <a:off x="7541538" y="4551640"/>
            <a:ext cx="4936450" cy="277665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243840" y="332184"/>
            <a:ext cx="14142720" cy="7565112"/>
          </a:xfrm>
          <a:prstGeom prst="roundRect">
            <a:avLst>
              <a:gd name="adj" fmla="val 2087"/>
            </a:avLst>
          </a:prstGeom>
          <a:solidFill>
            <a:srgbClr val="050505"/>
          </a:solidFill>
          <a:ln w="7620">
            <a:solidFill>
              <a:srgbClr val="565151"/>
            </a:solidFill>
            <a:prstDash val="solid"/>
          </a:ln>
          <a:effectLst>
            <a:outerShdw blurRad="81280" dist="5461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011198" y="1181695"/>
            <a:ext cx="864870" cy="864870"/>
          </a:xfrm>
          <a:prstGeom prst="rect">
            <a:avLst/>
          </a:prstGeom>
        </p:spPr>
      </p:pic>
      <p:sp>
        <p:nvSpPr>
          <p:cNvPr id="4" name="Text 1"/>
          <p:cNvSpPr/>
          <p:nvPr/>
        </p:nvSpPr>
        <p:spPr>
          <a:xfrm>
            <a:off x="3647361" y="1132403"/>
            <a:ext cx="8007906" cy="350877"/>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5" name="Image 1" descr="preencoded.png"/>
          <p:cNvPicPr>
            <a:picLocks noChangeAspect="1"/>
          </p:cNvPicPr>
          <p:nvPr/>
        </p:nvPicPr>
        <p:blipFill>
          <a:blip r:embed="rId4"/>
          <a:stretch>
            <a:fillRect/>
          </a:stretch>
        </p:blipFill>
        <p:spPr>
          <a:xfrm>
            <a:off x="12805886" y="1181695"/>
            <a:ext cx="828318" cy="760928"/>
          </a:xfrm>
          <a:prstGeom prst="rect">
            <a:avLst/>
          </a:prstGeom>
        </p:spPr>
      </p:pic>
      <p:sp>
        <p:nvSpPr>
          <p:cNvPr id="6" name="Text 2"/>
          <p:cNvSpPr/>
          <p:nvPr/>
        </p:nvSpPr>
        <p:spPr>
          <a:xfrm>
            <a:off x="1011198" y="2621994"/>
            <a:ext cx="6139101" cy="548045"/>
          </a:xfrm>
          <a:prstGeom prst="rect">
            <a:avLst/>
          </a:prstGeom>
          <a:noFill/>
          <a:ln/>
        </p:spPr>
        <p:txBody>
          <a:bodyPr wrap="none" lIns="0" tIns="0" rIns="0" bIns="0" rtlCol="0" anchor="t"/>
          <a:lstStyle/>
          <a:p>
            <a:pPr marL="0" indent="0" algn="l">
              <a:lnSpc>
                <a:spcPts val="4300"/>
              </a:lnSpc>
              <a:buNone/>
            </a:pPr>
            <a:r>
              <a:rPr lang="en-US" sz="3450" b="1" dirty="0">
                <a:solidFill>
                  <a:srgbClr val="B05EF1"/>
                </a:solidFill>
                <a:latin typeface="Poppins Light" pitchFamily="34" charset="0"/>
                <a:ea typeface="Poppins Light" pitchFamily="34" charset="-122"/>
                <a:cs typeface="Poppins Light" pitchFamily="34" charset="-120"/>
              </a:rPr>
              <a:t>Data Cleaning (Tools used)</a:t>
            </a:r>
            <a:endParaRPr lang="en-US" sz="3450" dirty="0"/>
          </a:p>
        </p:txBody>
      </p:sp>
      <p:sp>
        <p:nvSpPr>
          <p:cNvPr id="7" name="Text 3"/>
          <p:cNvSpPr/>
          <p:nvPr/>
        </p:nvSpPr>
        <p:spPr>
          <a:xfrm>
            <a:off x="1011198" y="3257669"/>
            <a:ext cx="12608004" cy="822008"/>
          </a:xfrm>
          <a:prstGeom prst="rect">
            <a:avLst/>
          </a:prstGeom>
          <a:noFill/>
          <a:ln/>
        </p:spPr>
        <p:txBody>
          <a:bodyPr wrap="square" lIns="0" tIns="0" rIns="0" bIns="0" rtlCol="0" anchor="t"/>
          <a:lstStyle/>
          <a:p>
            <a:pPr marL="0" indent="0" algn="l">
              <a:lnSpc>
                <a:spcPts val="3200"/>
              </a:lnSpc>
              <a:buNone/>
            </a:pPr>
            <a:r>
              <a:rPr lang="en-US" sz="2550" dirty="0">
                <a:solidFill>
                  <a:srgbClr val="F9D933"/>
                </a:solidFill>
                <a:latin typeface="Poppins Light" pitchFamily="34" charset="0"/>
                <a:ea typeface="Poppins Light" pitchFamily="34" charset="-122"/>
                <a:cs typeface="Poppins Light" pitchFamily="34" charset="-120"/>
              </a:rPr>
              <a:t>*Python (pandas &amp; numpy) for advanced preprocessing, handling missing data, and merging multiple sources.</a:t>
            </a:r>
            <a:endParaRPr lang="en-US" sz="2550" dirty="0"/>
          </a:p>
        </p:txBody>
      </p:sp>
      <p:pic>
        <p:nvPicPr>
          <p:cNvPr id="8" name="Image 2" descr="preencoded.png"/>
          <p:cNvPicPr>
            <a:picLocks noChangeAspect="1"/>
          </p:cNvPicPr>
          <p:nvPr/>
        </p:nvPicPr>
        <p:blipFill>
          <a:blip r:embed="rId5"/>
          <a:stretch>
            <a:fillRect/>
          </a:stretch>
        </p:blipFill>
        <p:spPr>
          <a:xfrm>
            <a:off x="1011198" y="4655106"/>
            <a:ext cx="3845600" cy="2392680"/>
          </a:xfrm>
          <a:prstGeom prst="rect">
            <a:avLst/>
          </a:prstGeom>
        </p:spPr>
      </p:pic>
      <p:pic>
        <p:nvPicPr>
          <p:cNvPr id="9" name="Image 3" descr="preencoded.png"/>
          <p:cNvPicPr>
            <a:picLocks noChangeAspect="1"/>
          </p:cNvPicPr>
          <p:nvPr/>
        </p:nvPicPr>
        <p:blipFill>
          <a:blip r:embed="rId6"/>
          <a:stretch>
            <a:fillRect/>
          </a:stretch>
        </p:blipFill>
        <p:spPr>
          <a:xfrm>
            <a:off x="5399246" y="4655106"/>
            <a:ext cx="3846909" cy="2391251"/>
          </a:xfrm>
          <a:prstGeom prst="rect">
            <a:avLst/>
          </a:prstGeom>
        </p:spPr>
      </p:pic>
      <p:pic>
        <p:nvPicPr>
          <p:cNvPr id="10" name="Image 4" descr="preencoded.png"/>
          <p:cNvPicPr>
            <a:picLocks noChangeAspect="1"/>
          </p:cNvPicPr>
          <p:nvPr/>
        </p:nvPicPr>
        <p:blipFill>
          <a:blip r:embed="rId7"/>
          <a:stretch>
            <a:fillRect/>
          </a:stretch>
        </p:blipFill>
        <p:spPr>
          <a:xfrm>
            <a:off x="9788604" y="4655106"/>
            <a:ext cx="3845600" cy="238851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1968937" y="243840"/>
            <a:ext cx="10692408" cy="7791688"/>
          </a:xfrm>
          <a:prstGeom prst="roundRect">
            <a:avLst>
              <a:gd name="adj" fmla="val 1532"/>
            </a:avLst>
          </a:prstGeom>
          <a:solidFill>
            <a:srgbClr val="050505"/>
          </a:solidFill>
          <a:ln w="7620">
            <a:solidFill>
              <a:srgbClr val="565151"/>
            </a:solidFill>
            <a:prstDash val="solid"/>
          </a:ln>
          <a:effectLst>
            <a:outerShdw blurRad="60960" dist="4064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549128" y="886063"/>
            <a:ext cx="506492" cy="506492"/>
          </a:xfrm>
          <a:prstGeom prst="rect">
            <a:avLst/>
          </a:prstGeom>
        </p:spPr>
      </p:pic>
      <p:sp>
        <p:nvSpPr>
          <p:cNvPr id="4" name="Text 1"/>
          <p:cNvSpPr/>
          <p:nvPr/>
        </p:nvSpPr>
        <p:spPr>
          <a:xfrm>
            <a:off x="4544020" y="848797"/>
            <a:ext cx="6054209" cy="265152"/>
          </a:xfrm>
          <a:prstGeom prst="rect">
            <a:avLst/>
          </a:prstGeom>
          <a:noFill/>
          <a:ln/>
        </p:spPr>
        <p:txBody>
          <a:bodyPr wrap="none" lIns="0" tIns="0" rIns="0" bIns="0" rtlCol="0" anchor="t"/>
          <a:lstStyle/>
          <a:p>
            <a:pPr marL="0" indent="0" algn="l">
              <a:lnSpc>
                <a:spcPts val="2050"/>
              </a:lnSpc>
              <a:buNone/>
            </a:pPr>
            <a:endParaRPr lang="en-US" sz="1300" dirty="0"/>
          </a:p>
        </p:txBody>
      </p:sp>
      <p:pic>
        <p:nvPicPr>
          <p:cNvPr id="5" name="Image 1" descr="preencoded.png"/>
          <p:cNvPicPr>
            <a:picLocks noChangeAspect="1"/>
          </p:cNvPicPr>
          <p:nvPr/>
        </p:nvPicPr>
        <p:blipFill>
          <a:blip r:embed="rId4"/>
          <a:stretch>
            <a:fillRect/>
          </a:stretch>
        </p:blipFill>
        <p:spPr>
          <a:xfrm>
            <a:off x="11608237" y="886063"/>
            <a:ext cx="488037" cy="448270"/>
          </a:xfrm>
          <a:prstGeom prst="rect">
            <a:avLst/>
          </a:prstGeom>
        </p:spPr>
      </p:pic>
      <p:sp>
        <p:nvSpPr>
          <p:cNvPr id="6" name="Text 2"/>
          <p:cNvSpPr/>
          <p:nvPr/>
        </p:nvSpPr>
        <p:spPr>
          <a:xfrm>
            <a:off x="2549128" y="1827609"/>
            <a:ext cx="3315414" cy="414457"/>
          </a:xfrm>
          <a:prstGeom prst="rect">
            <a:avLst/>
          </a:prstGeom>
          <a:noFill/>
          <a:ln/>
        </p:spPr>
        <p:txBody>
          <a:bodyPr wrap="none" lIns="0" tIns="0" rIns="0" bIns="0" rtlCol="0" anchor="t"/>
          <a:lstStyle/>
          <a:p>
            <a:pPr marL="0" indent="0" algn="l">
              <a:lnSpc>
                <a:spcPts val="3250"/>
              </a:lnSpc>
              <a:buNone/>
            </a:pPr>
            <a:r>
              <a:rPr lang="en-US" sz="2600" b="1" dirty="0">
                <a:solidFill>
                  <a:srgbClr val="B05EF1"/>
                </a:solidFill>
                <a:latin typeface="Poppins Light" pitchFamily="34" charset="0"/>
                <a:ea typeface="Poppins Light" pitchFamily="34" charset="-122"/>
                <a:cs typeface="Poppins Light" pitchFamily="34" charset="-120"/>
              </a:rPr>
              <a:t>Data Modeling</a:t>
            </a:r>
            <a:endParaRPr lang="en-US" sz="2600" dirty="0"/>
          </a:p>
        </p:txBody>
      </p:sp>
      <p:sp>
        <p:nvSpPr>
          <p:cNvPr id="7" name="Text 3"/>
          <p:cNvSpPr/>
          <p:nvPr/>
        </p:nvSpPr>
        <p:spPr>
          <a:xfrm>
            <a:off x="2549128" y="2490668"/>
            <a:ext cx="9532025" cy="662940"/>
          </a:xfrm>
          <a:prstGeom prst="rect">
            <a:avLst/>
          </a:prstGeom>
          <a:noFill/>
          <a:ln/>
        </p:spPr>
        <p:txBody>
          <a:bodyPr wrap="square" lIns="0" tIns="0" rIns="0" bIns="0" rtlCol="0" anchor="t"/>
          <a:lstStyle/>
          <a:p>
            <a:pPr marL="0" indent="0" algn="l">
              <a:lnSpc>
                <a:spcPts val="2600"/>
              </a:lnSpc>
              <a:buNone/>
            </a:pPr>
            <a:r>
              <a:rPr lang="en-US" sz="1600" dirty="0">
                <a:solidFill>
                  <a:srgbClr val="F9D933"/>
                </a:solidFill>
                <a:latin typeface="Roboto Light" pitchFamily="34" charset="0"/>
                <a:ea typeface="Roboto Light" pitchFamily="34" charset="-122"/>
                <a:cs typeface="Roboto Light" pitchFamily="34" charset="-120"/>
              </a:rPr>
              <a:t>A Snowflake Schema was designed to normalize the dimension tables, reduce redundancy, and improve data consistency</a:t>
            </a:r>
            <a:endParaRPr lang="en-US" sz="1600" dirty="0"/>
          </a:p>
        </p:txBody>
      </p:sp>
      <p:pic>
        <p:nvPicPr>
          <p:cNvPr id="8" name="Image 2" descr="preencoded.png"/>
          <p:cNvPicPr>
            <a:picLocks noChangeAspect="1"/>
          </p:cNvPicPr>
          <p:nvPr/>
        </p:nvPicPr>
        <p:blipFill>
          <a:blip r:embed="rId5"/>
          <a:stretch>
            <a:fillRect/>
          </a:stretch>
        </p:blipFill>
        <p:spPr>
          <a:xfrm>
            <a:off x="3437811" y="3340060"/>
            <a:ext cx="7754541" cy="423969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3020854" y="243840"/>
            <a:ext cx="8588573" cy="7828121"/>
          </a:xfrm>
          <a:prstGeom prst="roundRect">
            <a:avLst>
              <a:gd name="adj" fmla="val 1225"/>
            </a:avLst>
          </a:prstGeom>
          <a:solidFill>
            <a:srgbClr val="050505"/>
          </a:solidFill>
          <a:ln w="7620">
            <a:solidFill>
              <a:srgbClr val="565151"/>
            </a:solidFill>
            <a:prstDash val="solid"/>
          </a:ln>
          <a:effectLst>
            <a:outerShdw blurRad="49530" dist="3302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486864" y="759738"/>
            <a:ext cx="406837" cy="406837"/>
          </a:xfrm>
          <a:prstGeom prst="rect">
            <a:avLst/>
          </a:prstGeom>
        </p:spPr>
      </p:pic>
      <p:sp>
        <p:nvSpPr>
          <p:cNvPr id="4" name="Text 1"/>
          <p:cNvSpPr/>
          <p:nvPr/>
        </p:nvSpPr>
        <p:spPr>
          <a:xfrm>
            <a:off x="5090755" y="729734"/>
            <a:ext cx="4862989" cy="212884"/>
          </a:xfrm>
          <a:prstGeom prst="rect">
            <a:avLst/>
          </a:prstGeom>
          <a:noFill/>
          <a:ln/>
        </p:spPr>
        <p:txBody>
          <a:bodyPr wrap="none" lIns="0" tIns="0" rIns="0" bIns="0" rtlCol="0" anchor="t"/>
          <a:lstStyle/>
          <a:p>
            <a:pPr marL="0" indent="0" algn="l">
              <a:lnSpc>
                <a:spcPts val="1650"/>
              </a:lnSpc>
              <a:buNone/>
            </a:pPr>
            <a:endParaRPr lang="en-US" sz="1000" dirty="0"/>
          </a:p>
        </p:txBody>
      </p:sp>
      <p:pic>
        <p:nvPicPr>
          <p:cNvPr id="5" name="Image 1" descr="preencoded.png"/>
          <p:cNvPicPr>
            <a:picLocks noChangeAspect="1"/>
          </p:cNvPicPr>
          <p:nvPr/>
        </p:nvPicPr>
        <p:blipFill>
          <a:blip r:embed="rId4"/>
          <a:stretch>
            <a:fillRect/>
          </a:stretch>
        </p:blipFill>
        <p:spPr>
          <a:xfrm>
            <a:off x="10766584" y="759738"/>
            <a:ext cx="391954" cy="360045"/>
          </a:xfrm>
          <a:prstGeom prst="rect">
            <a:avLst/>
          </a:prstGeom>
        </p:spPr>
      </p:pic>
      <p:sp>
        <p:nvSpPr>
          <p:cNvPr id="6" name="Text 2"/>
          <p:cNvSpPr/>
          <p:nvPr/>
        </p:nvSpPr>
        <p:spPr>
          <a:xfrm>
            <a:off x="3486864" y="1516023"/>
            <a:ext cx="2663071" cy="332899"/>
          </a:xfrm>
          <a:prstGeom prst="rect">
            <a:avLst/>
          </a:prstGeom>
          <a:noFill/>
          <a:ln/>
        </p:spPr>
        <p:txBody>
          <a:bodyPr wrap="none" lIns="0" tIns="0" rIns="0" bIns="0" rtlCol="0" anchor="t"/>
          <a:lstStyle/>
          <a:p>
            <a:pPr marL="0" indent="0" algn="l">
              <a:lnSpc>
                <a:spcPts val="2600"/>
              </a:lnSpc>
              <a:buNone/>
            </a:pPr>
            <a:r>
              <a:rPr lang="en-US" sz="2050" b="1" dirty="0">
                <a:solidFill>
                  <a:srgbClr val="B05EF1"/>
                </a:solidFill>
                <a:latin typeface="Poppins Light" pitchFamily="34" charset="0"/>
                <a:ea typeface="Poppins Light" pitchFamily="34" charset="-122"/>
                <a:cs typeface="Poppins Light" pitchFamily="34" charset="-120"/>
              </a:rPr>
              <a:t>Proposed Solution</a:t>
            </a:r>
            <a:endParaRPr lang="en-US" sz="2050" dirty="0"/>
          </a:p>
        </p:txBody>
      </p:sp>
      <p:sp>
        <p:nvSpPr>
          <p:cNvPr id="7" name="Text 3"/>
          <p:cNvSpPr/>
          <p:nvPr/>
        </p:nvSpPr>
        <p:spPr>
          <a:xfrm>
            <a:off x="3486864" y="2181701"/>
            <a:ext cx="2556748" cy="1064895"/>
          </a:xfrm>
          <a:prstGeom prst="rect">
            <a:avLst/>
          </a:prstGeom>
          <a:noFill/>
          <a:ln/>
        </p:spPr>
        <p:txBody>
          <a:bodyPr wrap="square" lIns="0" tIns="0" rIns="0" bIns="0" rtlCol="0" anchor="t"/>
          <a:lstStyle/>
          <a:p>
            <a:pPr marL="0" indent="0" algn="r">
              <a:lnSpc>
                <a:spcPts val="2050"/>
              </a:lnSpc>
              <a:buNone/>
            </a:pPr>
            <a:r>
              <a:rPr lang="en-US" sz="1300" b="1" dirty="0">
                <a:solidFill>
                  <a:srgbClr val="E5E0DF"/>
                </a:solidFill>
                <a:latin typeface="Roboto Light" pitchFamily="34" charset="0"/>
                <a:ea typeface="Roboto Light" pitchFamily="34" charset="-122"/>
                <a:cs typeface="Roboto Light" pitchFamily="34" charset="-120"/>
              </a:rPr>
              <a:t>Data Integration</a:t>
            </a:r>
            <a:r>
              <a:rPr lang="en-US" sz="1300" dirty="0">
                <a:solidFill>
                  <a:srgbClr val="E5E0DF"/>
                </a:solidFill>
                <a:latin typeface="Roboto Light" pitchFamily="34" charset="0"/>
                <a:ea typeface="Roboto Light" pitchFamily="34" charset="-122"/>
                <a:cs typeface="Roboto Light" pitchFamily="34" charset="-120"/>
              </a:rPr>
              <a:t>Collected and unified data from multiple official sources (CAPMAS, MOH, MOE, surveys)</a:t>
            </a:r>
            <a:endParaRPr lang="en-US" sz="1300" dirty="0"/>
          </a:p>
        </p:txBody>
      </p:sp>
      <p:pic>
        <p:nvPicPr>
          <p:cNvPr id="8" name="Image 2" descr="preencoded.png"/>
          <p:cNvPicPr>
            <a:picLocks noChangeAspect="1"/>
          </p:cNvPicPr>
          <p:nvPr/>
        </p:nvPicPr>
        <p:blipFill>
          <a:blip r:embed="rId5"/>
          <a:stretch>
            <a:fillRect/>
          </a:stretch>
        </p:blipFill>
        <p:spPr>
          <a:xfrm>
            <a:off x="6243280" y="3805357"/>
            <a:ext cx="2143720" cy="2143720"/>
          </a:xfrm>
          <a:prstGeom prst="rect">
            <a:avLst/>
          </a:prstGeom>
        </p:spPr>
      </p:pic>
      <p:sp>
        <p:nvSpPr>
          <p:cNvPr id="9" name="Shape 4"/>
          <p:cNvSpPr/>
          <p:nvPr/>
        </p:nvSpPr>
        <p:spPr>
          <a:xfrm>
            <a:off x="6753880" y="3757672"/>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pic>
        <p:nvPicPr>
          <p:cNvPr id="1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5320" y="3849112"/>
            <a:ext cx="149781" cy="149781"/>
          </a:xfrm>
          <a:prstGeom prst="rect">
            <a:avLst/>
          </a:prstGeom>
        </p:spPr>
      </p:pic>
      <p:sp>
        <p:nvSpPr>
          <p:cNvPr id="11" name="Text 5"/>
          <p:cNvSpPr/>
          <p:nvPr/>
        </p:nvSpPr>
        <p:spPr>
          <a:xfrm>
            <a:off x="8586668" y="2048589"/>
            <a:ext cx="2556748" cy="1331119"/>
          </a:xfrm>
          <a:prstGeom prst="rect">
            <a:avLst/>
          </a:prstGeom>
          <a:noFill/>
          <a:ln/>
        </p:spPr>
        <p:txBody>
          <a:bodyPr wrap="square" lIns="0" tIns="0" rIns="0" bIns="0" rtlCol="0" anchor="t"/>
          <a:lstStyle/>
          <a:p>
            <a:pPr marL="0" indent="0" algn="l">
              <a:lnSpc>
                <a:spcPts val="2050"/>
              </a:lnSpc>
              <a:buNone/>
            </a:pPr>
            <a:r>
              <a:rPr lang="en-US" sz="1300" b="1" dirty="0">
                <a:solidFill>
                  <a:srgbClr val="E5E0DF"/>
                </a:solidFill>
                <a:latin typeface="Roboto Light" pitchFamily="34" charset="0"/>
                <a:ea typeface="Roboto Light" pitchFamily="34" charset="-122"/>
                <a:cs typeface="Roboto Light" pitchFamily="34" charset="-120"/>
              </a:rPr>
              <a:t>Data Cleaning &amp; Preprocessing</a:t>
            </a:r>
            <a:r>
              <a:rPr lang="en-US" sz="1300" dirty="0">
                <a:solidFill>
                  <a:srgbClr val="E5E0DF"/>
                </a:solidFill>
                <a:latin typeface="Roboto Light" pitchFamily="34" charset="0"/>
                <a:ea typeface="Roboto Light" pitchFamily="34" charset="-122"/>
                <a:cs typeface="Roboto Light" pitchFamily="34" charset="-120"/>
              </a:rPr>
              <a:t>Removed duplicates, handled missing values, standardized labels, and created calculated fields.</a:t>
            </a:r>
            <a:endParaRPr lang="en-US" sz="1300" dirty="0"/>
          </a:p>
        </p:txBody>
      </p:sp>
      <p:pic>
        <p:nvPicPr>
          <p:cNvPr id="12" name="Image 4" descr="preencoded.png"/>
          <p:cNvPicPr>
            <a:picLocks noChangeAspect="1"/>
          </p:cNvPicPr>
          <p:nvPr/>
        </p:nvPicPr>
        <p:blipFill>
          <a:blip r:embed="rId8"/>
          <a:stretch>
            <a:fillRect/>
          </a:stretch>
        </p:blipFill>
        <p:spPr>
          <a:xfrm>
            <a:off x="6243280" y="3805357"/>
            <a:ext cx="2143720" cy="2143720"/>
          </a:xfrm>
          <a:prstGeom prst="rect">
            <a:avLst/>
          </a:prstGeom>
        </p:spPr>
      </p:pic>
      <p:sp>
        <p:nvSpPr>
          <p:cNvPr id="13" name="Shape 6"/>
          <p:cNvSpPr/>
          <p:nvPr/>
        </p:nvSpPr>
        <p:spPr>
          <a:xfrm>
            <a:off x="7543502" y="3757672"/>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pic>
        <p:nvPicPr>
          <p:cNvPr id="14"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4942" y="3849112"/>
            <a:ext cx="149781" cy="149781"/>
          </a:xfrm>
          <a:prstGeom prst="rect">
            <a:avLst/>
          </a:prstGeom>
        </p:spPr>
      </p:pic>
      <p:sp>
        <p:nvSpPr>
          <p:cNvPr id="15" name="Text 7"/>
          <p:cNvSpPr/>
          <p:nvPr/>
        </p:nvSpPr>
        <p:spPr>
          <a:xfrm>
            <a:off x="8586668" y="3579376"/>
            <a:ext cx="2556748" cy="1331119"/>
          </a:xfrm>
          <a:prstGeom prst="rect">
            <a:avLst/>
          </a:prstGeom>
          <a:noFill/>
          <a:ln/>
        </p:spPr>
        <p:txBody>
          <a:bodyPr wrap="square" lIns="0" tIns="0" rIns="0" bIns="0" rtlCol="0" anchor="t"/>
          <a:lstStyle/>
          <a:p>
            <a:pPr marL="0" indent="0" algn="l">
              <a:lnSpc>
                <a:spcPts val="2050"/>
              </a:lnSpc>
              <a:buNone/>
            </a:pPr>
            <a:r>
              <a:rPr lang="en-US" sz="1300" b="1" dirty="0">
                <a:solidFill>
                  <a:srgbClr val="E5E0DF"/>
                </a:solidFill>
                <a:latin typeface="Roboto Light" pitchFamily="34" charset="0"/>
                <a:ea typeface="Roboto Light" pitchFamily="34" charset="-122"/>
                <a:cs typeface="Roboto Light" pitchFamily="34" charset="-120"/>
              </a:rPr>
              <a:t>Data Pipeline Development</a:t>
            </a:r>
            <a:r>
              <a:rPr lang="en-US" sz="1300" dirty="0">
                <a:solidFill>
                  <a:srgbClr val="E5E0DF"/>
                </a:solidFill>
                <a:latin typeface="Roboto Light" pitchFamily="34" charset="0"/>
                <a:ea typeface="Roboto Light" pitchFamily="34" charset="-122"/>
                <a:cs typeface="Roboto Light" pitchFamily="34" charset="-120"/>
              </a:rPr>
              <a:t>Used Power Query and Python to automate extraction, transformation, and merging of datasets.</a:t>
            </a:r>
            <a:endParaRPr lang="en-US" sz="1300" dirty="0"/>
          </a:p>
        </p:txBody>
      </p:sp>
      <p:pic>
        <p:nvPicPr>
          <p:cNvPr id="16" name="Image 6" descr="preencoded.png"/>
          <p:cNvPicPr>
            <a:picLocks noChangeAspect="1"/>
          </p:cNvPicPr>
          <p:nvPr/>
        </p:nvPicPr>
        <p:blipFill>
          <a:blip r:embed="rId11"/>
          <a:stretch>
            <a:fillRect/>
          </a:stretch>
        </p:blipFill>
        <p:spPr>
          <a:xfrm>
            <a:off x="6243280" y="3805357"/>
            <a:ext cx="2143720" cy="2143720"/>
          </a:xfrm>
          <a:prstGeom prst="rect">
            <a:avLst/>
          </a:prstGeom>
        </p:spPr>
      </p:pic>
      <p:sp>
        <p:nvSpPr>
          <p:cNvPr id="17" name="Shape 8"/>
          <p:cNvSpPr/>
          <p:nvPr/>
        </p:nvSpPr>
        <p:spPr>
          <a:xfrm>
            <a:off x="8101786" y="4315956"/>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pic>
        <p:nvPicPr>
          <p:cNvPr id="18" name="Image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93226" y="4407396"/>
            <a:ext cx="149781" cy="149781"/>
          </a:xfrm>
          <a:prstGeom prst="rect">
            <a:avLst/>
          </a:prstGeom>
        </p:spPr>
      </p:pic>
      <p:sp>
        <p:nvSpPr>
          <p:cNvPr id="19" name="Text 9"/>
          <p:cNvSpPr/>
          <p:nvPr/>
        </p:nvSpPr>
        <p:spPr>
          <a:xfrm>
            <a:off x="8586668" y="5110163"/>
            <a:ext cx="2556748" cy="1064895"/>
          </a:xfrm>
          <a:prstGeom prst="rect">
            <a:avLst/>
          </a:prstGeom>
          <a:noFill/>
          <a:ln/>
        </p:spPr>
        <p:txBody>
          <a:bodyPr wrap="square" lIns="0" tIns="0" rIns="0" bIns="0" rtlCol="0" anchor="t"/>
          <a:lstStyle/>
          <a:p>
            <a:pPr marL="0" indent="0" algn="l">
              <a:lnSpc>
                <a:spcPts val="2050"/>
              </a:lnSpc>
              <a:buNone/>
            </a:pPr>
            <a:r>
              <a:rPr lang="en-US" sz="1300" b="1" dirty="0">
                <a:solidFill>
                  <a:srgbClr val="E5E0DF"/>
                </a:solidFill>
                <a:latin typeface="Roboto Light" pitchFamily="34" charset="0"/>
                <a:ea typeface="Roboto Light" pitchFamily="34" charset="-122"/>
                <a:cs typeface="Roboto Light" pitchFamily="34" charset="-120"/>
              </a:rPr>
              <a:t>Exploratory Data Analysis (EDA)</a:t>
            </a:r>
            <a:r>
              <a:rPr lang="en-US" sz="1300" dirty="0">
                <a:solidFill>
                  <a:srgbClr val="E5E0DF"/>
                </a:solidFill>
                <a:latin typeface="Roboto Light" pitchFamily="34" charset="0"/>
                <a:ea typeface="Roboto Light" pitchFamily="34" charset="-122"/>
                <a:cs typeface="Roboto Light" pitchFamily="34" charset="-120"/>
              </a:rPr>
              <a:t>Identified trends, patterns, spikes, and governorate-level differences across all social issues.</a:t>
            </a:r>
            <a:endParaRPr lang="en-US" sz="1300" dirty="0"/>
          </a:p>
        </p:txBody>
      </p:sp>
      <p:pic>
        <p:nvPicPr>
          <p:cNvPr id="20" name="Image 8" descr="preencoded.png"/>
          <p:cNvPicPr>
            <a:picLocks noChangeAspect="1"/>
          </p:cNvPicPr>
          <p:nvPr/>
        </p:nvPicPr>
        <p:blipFill>
          <a:blip r:embed="rId14"/>
          <a:stretch>
            <a:fillRect/>
          </a:stretch>
        </p:blipFill>
        <p:spPr>
          <a:xfrm>
            <a:off x="6243280" y="3805357"/>
            <a:ext cx="2143720" cy="2143720"/>
          </a:xfrm>
          <a:prstGeom prst="rect">
            <a:avLst/>
          </a:prstGeom>
        </p:spPr>
      </p:pic>
      <p:sp>
        <p:nvSpPr>
          <p:cNvPr id="21" name="Shape 10"/>
          <p:cNvSpPr/>
          <p:nvPr/>
        </p:nvSpPr>
        <p:spPr>
          <a:xfrm>
            <a:off x="8101786" y="5105579"/>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sp>
        <p:nvSpPr>
          <p:cNvPr id="22" name="Text 11"/>
          <p:cNvSpPr/>
          <p:nvPr/>
        </p:nvSpPr>
        <p:spPr>
          <a:xfrm>
            <a:off x="8193226" y="5178326"/>
            <a:ext cx="149781" cy="187166"/>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Poppins Light" pitchFamily="34" charset="0"/>
                <a:ea typeface="Poppins Light" pitchFamily="34" charset="-122"/>
                <a:cs typeface="Poppins Light" pitchFamily="34" charset="-120"/>
              </a:rPr>
              <a:t>4</a:t>
            </a:r>
            <a:endParaRPr lang="en-US" sz="1150" dirty="0"/>
          </a:p>
        </p:txBody>
      </p:sp>
      <p:sp>
        <p:nvSpPr>
          <p:cNvPr id="23" name="Text 12"/>
          <p:cNvSpPr/>
          <p:nvPr/>
        </p:nvSpPr>
        <p:spPr>
          <a:xfrm>
            <a:off x="8586668" y="6374725"/>
            <a:ext cx="2556748" cy="1331119"/>
          </a:xfrm>
          <a:prstGeom prst="rect">
            <a:avLst/>
          </a:prstGeom>
          <a:noFill/>
          <a:ln/>
        </p:spPr>
        <p:txBody>
          <a:bodyPr wrap="square" lIns="0" tIns="0" rIns="0" bIns="0" rtlCol="0" anchor="t"/>
          <a:lstStyle/>
          <a:p>
            <a:pPr marL="0" indent="0" algn="l">
              <a:lnSpc>
                <a:spcPts val="2050"/>
              </a:lnSpc>
              <a:buNone/>
            </a:pPr>
            <a:r>
              <a:rPr lang="en-US" sz="1300" b="1" dirty="0">
                <a:solidFill>
                  <a:srgbClr val="E5E0DF"/>
                </a:solidFill>
                <a:latin typeface="Roboto Light" pitchFamily="34" charset="0"/>
                <a:ea typeface="Roboto Light" pitchFamily="34" charset="-122"/>
                <a:cs typeface="Roboto Light" pitchFamily="34" charset="-120"/>
              </a:rPr>
              <a:t>Dashboard Development (Power BI)</a:t>
            </a:r>
            <a:r>
              <a:rPr lang="en-US" sz="1300" dirty="0">
                <a:solidFill>
                  <a:srgbClr val="E5E0DF"/>
                </a:solidFill>
                <a:latin typeface="Roboto Light" pitchFamily="34" charset="0"/>
                <a:ea typeface="Roboto Light" pitchFamily="34" charset="-122"/>
                <a:cs typeface="Roboto Light" pitchFamily="34" charset="-120"/>
              </a:rPr>
              <a:t>Built interactive visual dashboards with filters, KPIs, and comparative charts for clear insights.</a:t>
            </a:r>
            <a:endParaRPr lang="en-US" sz="1300" dirty="0"/>
          </a:p>
        </p:txBody>
      </p:sp>
      <p:pic>
        <p:nvPicPr>
          <p:cNvPr id="24" name="Image 9" descr="preencoded.png"/>
          <p:cNvPicPr>
            <a:picLocks noChangeAspect="1"/>
          </p:cNvPicPr>
          <p:nvPr/>
        </p:nvPicPr>
        <p:blipFill>
          <a:blip r:embed="rId15"/>
          <a:stretch>
            <a:fillRect/>
          </a:stretch>
        </p:blipFill>
        <p:spPr>
          <a:xfrm>
            <a:off x="6243280" y="3805357"/>
            <a:ext cx="2143720" cy="2143720"/>
          </a:xfrm>
          <a:prstGeom prst="rect">
            <a:avLst/>
          </a:prstGeom>
        </p:spPr>
      </p:pic>
      <p:sp>
        <p:nvSpPr>
          <p:cNvPr id="25" name="Shape 13"/>
          <p:cNvSpPr/>
          <p:nvPr/>
        </p:nvSpPr>
        <p:spPr>
          <a:xfrm>
            <a:off x="7543502" y="5663863"/>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sp>
        <p:nvSpPr>
          <p:cNvPr id="26" name="Text 14"/>
          <p:cNvSpPr/>
          <p:nvPr/>
        </p:nvSpPr>
        <p:spPr>
          <a:xfrm>
            <a:off x="7634942" y="5736610"/>
            <a:ext cx="149781" cy="187166"/>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Poppins Light" pitchFamily="34" charset="0"/>
                <a:ea typeface="Poppins Light" pitchFamily="34" charset="-122"/>
                <a:cs typeface="Poppins Light" pitchFamily="34" charset="-120"/>
              </a:rPr>
              <a:t>5</a:t>
            </a:r>
            <a:endParaRPr lang="en-US" sz="1150" dirty="0"/>
          </a:p>
        </p:txBody>
      </p:sp>
      <p:sp>
        <p:nvSpPr>
          <p:cNvPr id="27" name="Text 15"/>
          <p:cNvSpPr/>
          <p:nvPr/>
        </p:nvSpPr>
        <p:spPr>
          <a:xfrm>
            <a:off x="3486864" y="6507837"/>
            <a:ext cx="2556748" cy="1064895"/>
          </a:xfrm>
          <a:prstGeom prst="rect">
            <a:avLst/>
          </a:prstGeom>
          <a:noFill/>
          <a:ln/>
        </p:spPr>
        <p:txBody>
          <a:bodyPr wrap="square" lIns="0" tIns="0" rIns="0" bIns="0" rtlCol="0" anchor="t"/>
          <a:lstStyle/>
          <a:p>
            <a:pPr marL="0" indent="0" algn="r">
              <a:lnSpc>
                <a:spcPts val="2050"/>
              </a:lnSpc>
              <a:buNone/>
            </a:pPr>
            <a:r>
              <a:rPr lang="en-US" sz="1300" b="1" dirty="0">
                <a:solidFill>
                  <a:srgbClr val="E5E0DF"/>
                </a:solidFill>
                <a:latin typeface="Roboto Light" pitchFamily="34" charset="0"/>
                <a:ea typeface="Roboto Light" pitchFamily="34" charset="-122"/>
                <a:cs typeface="Roboto Light" pitchFamily="34" charset="-120"/>
              </a:rPr>
              <a:t>Insights Extraction</a:t>
            </a:r>
            <a:r>
              <a:rPr lang="en-US" sz="1300" dirty="0">
                <a:solidFill>
                  <a:srgbClr val="E5E0DF"/>
                </a:solidFill>
                <a:latin typeface="Roboto Light" pitchFamily="34" charset="0"/>
                <a:ea typeface="Roboto Light" pitchFamily="34" charset="-122"/>
                <a:cs typeface="Roboto Light" pitchFamily="34" charset="-120"/>
              </a:rPr>
              <a:t>Highlighted key findings across divorce, addiction, homelessness, education, and healthcare.</a:t>
            </a:r>
            <a:endParaRPr lang="en-US" sz="1300" dirty="0"/>
          </a:p>
        </p:txBody>
      </p:sp>
      <p:pic>
        <p:nvPicPr>
          <p:cNvPr id="28" name="Image 10" descr="preencoded.png"/>
          <p:cNvPicPr>
            <a:picLocks noChangeAspect="1"/>
          </p:cNvPicPr>
          <p:nvPr/>
        </p:nvPicPr>
        <p:blipFill>
          <a:blip r:embed="rId16"/>
          <a:stretch>
            <a:fillRect/>
          </a:stretch>
        </p:blipFill>
        <p:spPr>
          <a:xfrm>
            <a:off x="6243280" y="3805357"/>
            <a:ext cx="2143720" cy="2143720"/>
          </a:xfrm>
          <a:prstGeom prst="rect">
            <a:avLst/>
          </a:prstGeom>
        </p:spPr>
      </p:pic>
      <p:sp>
        <p:nvSpPr>
          <p:cNvPr id="29" name="Shape 16"/>
          <p:cNvSpPr/>
          <p:nvPr/>
        </p:nvSpPr>
        <p:spPr>
          <a:xfrm>
            <a:off x="6753880" y="5663863"/>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sp>
        <p:nvSpPr>
          <p:cNvPr id="30" name="Text 17"/>
          <p:cNvSpPr/>
          <p:nvPr/>
        </p:nvSpPr>
        <p:spPr>
          <a:xfrm>
            <a:off x="6845320" y="5736610"/>
            <a:ext cx="149781" cy="187166"/>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Poppins Light" pitchFamily="34" charset="0"/>
                <a:ea typeface="Poppins Light" pitchFamily="34" charset="-122"/>
                <a:cs typeface="Poppins Light" pitchFamily="34" charset="-120"/>
              </a:rPr>
              <a:t>6</a:t>
            </a:r>
            <a:endParaRPr lang="en-US" sz="1150" dirty="0"/>
          </a:p>
        </p:txBody>
      </p:sp>
      <p:sp>
        <p:nvSpPr>
          <p:cNvPr id="31" name="Text 18"/>
          <p:cNvSpPr/>
          <p:nvPr/>
        </p:nvSpPr>
        <p:spPr>
          <a:xfrm>
            <a:off x="3486864" y="5110163"/>
            <a:ext cx="2556748" cy="1064895"/>
          </a:xfrm>
          <a:prstGeom prst="rect">
            <a:avLst/>
          </a:prstGeom>
          <a:noFill/>
          <a:ln/>
        </p:spPr>
        <p:txBody>
          <a:bodyPr wrap="square" lIns="0" tIns="0" rIns="0" bIns="0" rtlCol="0" anchor="t"/>
          <a:lstStyle/>
          <a:p>
            <a:pPr marL="0" indent="0" algn="r">
              <a:lnSpc>
                <a:spcPts val="2050"/>
              </a:lnSpc>
              <a:buNone/>
            </a:pPr>
            <a:r>
              <a:rPr lang="en-US" sz="1300" b="1" dirty="0">
                <a:solidFill>
                  <a:srgbClr val="E5E0DF"/>
                </a:solidFill>
                <a:latin typeface="Roboto Light" pitchFamily="34" charset="0"/>
                <a:ea typeface="Roboto Light" pitchFamily="34" charset="-122"/>
                <a:cs typeface="Roboto Light" pitchFamily="34" charset="-120"/>
              </a:rPr>
              <a:t>Recommendation Framework</a:t>
            </a:r>
            <a:r>
              <a:rPr lang="en-US" sz="1300" dirty="0">
                <a:solidFill>
                  <a:srgbClr val="E5E0DF"/>
                </a:solidFill>
                <a:latin typeface="Roboto Light" pitchFamily="34" charset="0"/>
                <a:ea typeface="Roboto Light" pitchFamily="34" charset="-122"/>
                <a:cs typeface="Roboto Light" pitchFamily="34" charset="-120"/>
              </a:rPr>
              <a:t>Developed data-driven recommendations tailored to each social issue.</a:t>
            </a:r>
            <a:endParaRPr lang="en-US" sz="1300" dirty="0"/>
          </a:p>
        </p:txBody>
      </p:sp>
      <p:pic>
        <p:nvPicPr>
          <p:cNvPr id="32" name="Image 11" descr="preencoded.png"/>
          <p:cNvPicPr>
            <a:picLocks noChangeAspect="1"/>
          </p:cNvPicPr>
          <p:nvPr/>
        </p:nvPicPr>
        <p:blipFill>
          <a:blip r:embed="rId17"/>
          <a:stretch>
            <a:fillRect/>
          </a:stretch>
        </p:blipFill>
        <p:spPr>
          <a:xfrm>
            <a:off x="6243280" y="3805357"/>
            <a:ext cx="2143720" cy="2143720"/>
          </a:xfrm>
          <a:prstGeom prst="rect">
            <a:avLst/>
          </a:prstGeom>
        </p:spPr>
      </p:pic>
      <p:sp>
        <p:nvSpPr>
          <p:cNvPr id="33" name="Shape 19"/>
          <p:cNvSpPr/>
          <p:nvPr/>
        </p:nvSpPr>
        <p:spPr>
          <a:xfrm>
            <a:off x="6195596" y="5105579"/>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sp>
        <p:nvSpPr>
          <p:cNvPr id="34" name="Text 20"/>
          <p:cNvSpPr/>
          <p:nvPr/>
        </p:nvSpPr>
        <p:spPr>
          <a:xfrm>
            <a:off x="6287036" y="5178326"/>
            <a:ext cx="149781" cy="187166"/>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Poppins Light" pitchFamily="34" charset="0"/>
                <a:ea typeface="Poppins Light" pitchFamily="34" charset="-122"/>
                <a:cs typeface="Poppins Light" pitchFamily="34" charset="-120"/>
              </a:rPr>
              <a:t>7</a:t>
            </a:r>
            <a:endParaRPr lang="en-US" sz="1150" dirty="0"/>
          </a:p>
        </p:txBody>
      </p:sp>
      <p:sp>
        <p:nvSpPr>
          <p:cNvPr id="35" name="Text 21"/>
          <p:cNvSpPr/>
          <p:nvPr/>
        </p:nvSpPr>
        <p:spPr>
          <a:xfrm>
            <a:off x="3486864" y="3712488"/>
            <a:ext cx="2556748" cy="1064895"/>
          </a:xfrm>
          <a:prstGeom prst="rect">
            <a:avLst/>
          </a:prstGeom>
          <a:noFill/>
          <a:ln/>
        </p:spPr>
        <p:txBody>
          <a:bodyPr wrap="square" lIns="0" tIns="0" rIns="0" bIns="0" rtlCol="0" anchor="t"/>
          <a:lstStyle/>
          <a:p>
            <a:pPr marL="0" indent="0" algn="r">
              <a:lnSpc>
                <a:spcPts val="2050"/>
              </a:lnSpc>
              <a:buNone/>
            </a:pPr>
            <a:r>
              <a:rPr lang="en-US" sz="1300" b="1" dirty="0">
                <a:solidFill>
                  <a:srgbClr val="E5E0DF"/>
                </a:solidFill>
                <a:latin typeface="Roboto Light" pitchFamily="34" charset="0"/>
                <a:ea typeface="Roboto Light" pitchFamily="34" charset="-122"/>
                <a:cs typeface="Roboto Light" pitchFamily="34" charset="-120"/>
              </a:rPr>
              <a:t>Scalable Analytical Model</a:t>
            </a:r>
            <a:r>
              <a:rPr lang="en-US" sz="1300" dirty="0">
                <a:solidFill>
                  <a:srgbClr val="E5E0DF"/>
                </a:solidFill>
                <a:latin typeface="Roboto Light" pitchFamily="34" charset="0"/>
                <a:ea typeface="Roboto Light" pitchFamily="34" charset="-122"/>
                <a:cs typeface="Roboto Light" pitchFamily="34" charset="-120"/>
              </a:rPr>
              <a:t>Designed a flexible framework that can be updated annually or expanded to new social indicators.</a:t>
            </a:r>
            <a:endParaRPr lang="en-US" sz="1300" dirty="0"/>
          </a:p>
        </p:txBody>
      </p:sp>
      <p:pic>
        <p:nvPicPr>
          <p:cNvPr id="36" name="Image 12" descr="preencoded.png"/>
          <p:cNvPicPr>
            <a:picLocks noChangeAspect="1"/>
          </p:cNvPicPr>
          <p:nvPr/>
        </p:nvPicPr>
        <p:blipFill>
          <a:blip r:embed="rId18"/>
          <a:stretch>
            <a:fillRect/>
          </a:stretch>
        </p:blipFill>
        <p:spPr>
          <a:xfrm>
            <a:off x="6243280" y="3805357"/>
            <a:ext cx="2143720" cy="2143720"/>
          </a:xfrm>
          <a:prstGeom prst="rect">
            <a:avLst/>
          </a:prstGeom>
        </p:spPr>
      </p:pic>
      <p:sp>
        <p:nvSpPr>
          <p:cNvPr id="37" name="Shape 22"/>
          <p:cNvSpPr/>
          <p:nvPr/>
        </p:nvSpPr>
        <p:spPr>
          <a:xfrm>
            <a:off x="6195596" y="4315956"/>
            <a:ext cx="332780" cy="332780"/>
          </a:xfrm>
          <a:prstGeom prst="roundRect">
            <a:avLst>
              <a:gd name="adj" fmla="val 2745014"/>
            </a:avLst>
          </a:prstGeom>
          <a:solidFill>
            <a:srgbClr val="F9D933"/>
          </a:solidFill>
          <a:ln w="7620">
            <a:solidFill>
              <a:srgbClr val="DFBF19"/>
            </a:solidFill>
            <a:prstDash val="solid"/>
          </a:ln>
        </p:spPr>
        <p:txBody>
          <a:bodyPr/>
          <a:lstStyle/>
          <a:p>
            <a:endParaRPr lang="en-US"/>
          </a:p>
        </p:txBody>
      </p:sp>
      <p:sp>
        <p:nvSpPr>
          <p:cNvPr id="38" name="Text 23"/>
          <p:cNvSpPr/>
          <p:nvPr/>
        </p:nvSpPr>
        <p:spPr>
          <a:xfrm>
            <a:off x="6287036" y="4388703"/>
            <a:ext cx="149781" cy="187166"/>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Poppins Light" pitchFamily="34" charset="0"/>
                <a:ea typeface="Poppins Light" pitchFamily="34" charset="-122"/>
                <a:cs typeface="Poppins Light" pitchFamily="34" charset="-120"/>
              </a:rPr>
              <a:t>8</a:t>
            </a:r>
            <a:endParaRPr lang="en-US" sz="11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3779520" y="243840"/>
            <a:ext cx="7071360" cy="8142208"/>
          </a:xfrm>
          <a:prstGeom prst="roundRect">
            <a:avLst>
              <a:gd name="adj" fmla="val 1116"/>
            </a:avLst>
          </a:prstGeom>
          <a:solidFill>
            <a:srgbClr val="050505"/>
          </a:solidFill>
          <a:ln w="7620">
            <a:solidFill>
              <a:srgbClr val="565151"/>
            </a:solidFill>
            <a:prstDash val="solid"/>
          </a:ln>
          <a:effectLst>
            <a:outerShdw blurRad="40640" dist="2667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4163139" y="668536"/>
            <a:ext cx="334923" cy="334923"/>
          </a:xfrm>
          <a:prstGeom prst="rect">
            <a:avLst/>
          </a:prstGeom>
        </p:spPr>
      </p:pic>
      <p:sp>
        <p:nvSpPr>
          <p:cNvPr id="4" name="Text 1"/>
          <p:cNvSpPr/>
          <p:nvPr/>
        </p:nvSpPr>
        <p:spPr>
          <a:xfrm>
            <a:off x="5484971" y="643890"/>
            <a:ext cx="4004072" cy="175379"/>
          </a:xfrm>
          <a:prstGeom prst="rect">
            <a:avLst/>
          </a:prstGeom>
          <a:noFill/>
          <a:ln/>
        </p:spPr>
        <p:txBody>
          <a:bodyPr wrap="none" lIns="0" tIns="0" rIns="0" bIns="0" rtlCol="0" anchor="t"/>
          <a:lstStyle/>
          <a:p>
            <a:pPr marL="0" indent="0" algn="l">
              <a:lnSpc>
                <a:spcPts val="1350"/>
              </a:lnSpc>
              <a:buNone/>
            </a:pPr>
            <a:endParaRPr lang="en-US" sz="850" dirty="0"/>
          </a:p>
        </p:txBody>
      </p:sp>
      <p:pic>
        <p:nvPicPr>
          <p:cNvPr id="5" name="Image 1" descr="preencoded.png"/>
          <p:cNvPicPr>
            <a:picLocks noChangeAspect="1"/>
          </p:cNvPicPr>
          <p:nvPr/>
        </p:nvPicPr>
        <p:blipFill>
          <a:blip r:embed="rId4"/>
          <a:stretch>
            <a:fillRect/>
          </a:stretch>
        </p:blipFill>
        <p:spPr>
          <a:xfrm>
            <a:off x="10159603" y="668536"/>
            <a:ext cx="322778" cy="296466"/>
          </a:xfrm>
          <a:prstGeom prst="rect">
            <a:avLst/>
          </a:prstGeom>
        </p:spPr>
      </p:pic>
      <p:sp>
        <p:nvSpPr>
          <p:cNvPr id="6" name="Text 2"/>
          <p:cNvSpPr/>
          <p:nvPr/>
        </p:nvSpPr>
        <p:spPr>
          <a:xfrm>
            <a:off x="4163139" y="1291114"/>
            <a:ext cx="2740819" cy="342543"/>
          </a:xfrm>
          <a:prstGeom prst="rect">
            <a:avLst/>
          </a:prstGeom>
          <a:noFill/>
          <a:ln/>
        </p:spPr>
        <p:txBody>
          <a:bodyPr wrap="none" lIns="0" tIns="0" rIns="0" bIns="0" rtlCol="0" anchor="t"/>
          <a:lstStyle/>
          <a:p>
            <a:pPr marL="0" indent="0" algn="l">
              <a:lnSpc>
                <a:spcPts val="2650"/>
              </a:lnSpc>
              <a:buNone/>
            </a:pPr>
            <a:r>
              <a:rPr lang="en-US" sz="2150" b="1" dirty="0">
                <a:solidFill>
                  <a:srgbClr val="B05EF1"/>
                </a:solidFill>
                <a:latin typeface="Poppins Light" pitchFamily="34" charset="0"/>
                <a:ea typeface="Poppins Light" pitchFamily="34" charset="-122"/>
                <a:cs typeface="Poppins Light" pitchFamily="34" charset="-120"/>
              </a:rPr>
              <a:t>System Design</a:t>
            </a:r>
            <a:endParaRPr lang="en-US" sz="2150" dirty="0"/>
          </a:p>
        </p:txBody>
      </p:sp>
      <p:sp>
        <p:nvSpPr>
          <p:cNvPr id="7" name="Shape 3"/>
          <p:cNvSpPr/>
          <p:nvPr/>
        </p:nvSpPr>
        <p:spPr>
          <a:xfrm>
            <a:off x="4245293" y="1798082"/>
            <a:ext cx="15240" cy="6286500"/>
          </a:xfrm>
          <a:prstGeom prst="roundRect">
            <a:avLst>
              <a:gd name="adj" fmla="val 302140"/>
            </a:avLst>
          </a:prstGeom>
          <a:solidFill>
            <a:srgbClr val="DFBF19"/>
          </a:solidFill>
          <a:ln/>
        </p:spPr>
        <p:txBody>
          <a:bodyPr/>
          <a:lstStyle/>
          <a:p>
            <a:endParaRPr lang="en-US"/>
          </a:p>
        </p:txBody>
      </p:sp>
      <p:sp>
        <p:nvSpPr>
          <p:cNvPr id="8" name="Shape 4"/>
          <p:cNvSpPr/>
          <p:nvPr/>
        </p:nvSpPr>
        <p:spPr>
          <a:xfrm>
            <a:off x="4230053" y="2159675"/>
            <a:ext cx="328851" cy="15240"/>
          </a:xfrm>
          <a:prstGeom prst="roundRect">
            <a:avLst>
              <a:gd name="adj" fmla="val 302140"/>
            </a:avLst>
          </a:prstGeom>
          <a:solidFill>
            <a:srgbClr val="DFBF19"/>
          </a:solidFill>
          <a:ln/>
        </p:spPr>
        <p:txBody>
          <a:bodyPr/>
          <a:lstStyle/>
          <a:p>
            <a:endParaRPr lang="en-US"/>
          </a:p>
        </p:txBody>
      </p:sp>
      <p:sp>
        <p:nvSpPr>
          <p:cNvPr id="9" name="Shape 5"/>
          <p:cNvSpPr/>
          <p:nvPr/>
        </p:nvSpPr>
        <p:spPr>
          <a:xfrm>
            <a:off x="4204216" y="2126218"/>
            <a:ext cx="82153" cy="82153"/>
          </a:xfrm>
          <a:prstGeom prst="roundRect">
            <a:avLst>
              <a:gd name="adj" fmla="val 556523"/>
            </a:avLst>
          </a:prstGeom>
          <a:solidFill>
            <a:srgbClr val="F9D933"/>
          </a:solidFill>
          <a:ln/>
        </p:spPr>
        <p:txBody>
          <a:bodyPr/>
          <a:lstStyle/>
          <a:p>
            <a:endParaRPr lang="en-US"/>
          </a:p>
        </p:txBody>
      </p:sp>
      <p:sp>
        <p:nvSpPr>
          <p:cNvPr id="10" name="Shape 6"/>
          <p:cNvSpPr/>
          <p:nvPr/>
        </p:nvSpPr>
        <p:spPr>
          <a:xfrm>
            <a:off x="4574262" y="1798082"/>
            <a:ext cx="5892998" cy="738426"/>
          </a:xfrm>
          <a:prstGeom prst="roundRect">
            <a:avLst>
              <a:gd name="adj" fmla="val 6236"/>
            </a:avLst>
          </a:prstGeom>
          <a:solidFill>
            <a:srgbClr val="3D3D42"/>
          </a:solidFill>
          <a:ln w="7620">
            <a:solidFill>
              <a:srgbClr val="F9D933"/>
            </a:solidFill>
            <a:prstDash val="solid"/>
          </a:ln>
        </p:spPr>
        <p:txBody>
          <a:bodyPr/>
          <a:lstStyle/>
          <a:p>
            <a:endParaRPr lang="en-US"/>
          </a:p>
        </p:txBody>
      </p:sp>
      <p:sp>
        <p:nvSpPr>
          <p:cNvPr id="11" name="Text 7"/>
          <p:cNvSpPr/>
          <p:nvPr/>
        </p:nvSpPr>
        <p:spPr>
          <a:xfrm>
            <a:off x="4691420" y="1915239"/>
            <a:ext cx="5658683" cy="219194"/>
          </a:xfrm>
          <a:prstGeom prst="rect">
            <a:avLst/>
          </a:prstGeom>
          <a:noFill/>
          <a:ln/>
        </p:spPr>
        <p:txBody>
          <a:bodyPr wrap="none" lIns="0" tIns="0" rIns="0" bIns="0" rtlCol="0" anchor="t"/>
          <a:lstStyle/>
          <a:p>
            <a:pPr marL="0" indent="0" algn="l">
              <a:lnSpc>
                <a:spcPts val="1700"/>
              </a:lnSpc>
              <a:buNone/>
            </a:pPr>
            <a:r>
              <a:rPr lang="en-US" sz="1050" b="1" dirty="0">
                <a:solidFill>
                  <a:srgbClr val="E5E0DF"/>
                </a:solidFill>
                <a:latin typeface="Roboto Light" pitchFamily="34" charset="0"/>
                <a:ea typeface="Roboto Light" pitchFamily="34" charset="-122"/>
                <a:cs typeface="Roboto Light" pitchFamily="34" charset="-120"/>
              </a:rPr>
              <a:t>Architecture</a:t>
            </a:r>
            <a:endParaRPr lang="en-US" sz="1050" dirty="0"/>
          </a:p>
        </p:txBody>
      </p:sp>
      <p:sp>
        <p:nvSpPr>
          <p:cNvPr id="12" name="Text 8"/>
          <p:cNvSpPr/>
          <p:nvPr/>
        </p:nvSpPr>
        <p:spPr>
          <a:xfrm>
            <a:off x="4691420" y="2200156"/>
            <a:ext cx="5658683" cy="219194"/>
          </a:xfrm>
          <a:prstGeom prst="rect">
            <a:avLst/>
          </a:prstGeom>
          <a:noFill/>
          <a:ln/>
        </p:spPr>
        <p:txBody>
          <a:bodyPr wrap="none" lIns="0" tIns="0" rIns="0" bIns="0" rtlCol="0" anchor="t"/>
          <a:lstStyle/>
          <a:p>
            <a:pPr marL="0" indent="0" algn="ctr">
              <a:lnSpc>
                <a:spcPts val="1700"/>
              </a:lnSpc>
              <a:buNone/>
            </a:pPr>
            <a:r>
              <a:rPr lang="en-US" sz="1050" u="sng" dirty="0">
                <a:solidFill>
                  <a:srgbClr val="F44444"/>
                </a:solidFill>
                <a:latin typeface="Roboto Light" pitchFamily="34" charset="0"/>
                <a:ea typeface="Roboto Light" pitchFamily="34" charset="-122"/>
                <a:cs typeface="Roboto Light" pitchFamily="34" charset="-120"/>
                <a:hlinkClick r:id="rId5">
                  <a:extLst>
                    <a:ext uri="{A12FA001-AC4F-418D-AE19-62706E023703}">
                      <ahyp:hlinkClr xmlns:ahyp="http://schemas.microsoft.com/office/drawing/2018/hyperlinkcolor" val="tx"/>
                    </a:ext>
                  </a:extLst>
                </a:hlinkClick>
              </a:rPr>
              <a:t>Click here to open the project</a:t>
            </a:r>
            <a:endParaRPr lang="en-US" sz="1050" dirty="0"/>
          </a:p>
        </p:txBody>
      </p:sp>
      <p:sp>
        <p:nvSpPr>
          <p:cNvPr id="13" name="Shape 9"/>
          <p:cNvSpPr/>
          <p:nvPr/>
        </p:nvSpPr>
        <p:spPr>
          <a:xfrm>
            <a:off x="4230053" y="4032290"/>
            <a:ext cx="328851" cy="15240"/>
          </a:xfrm>
          <a:prstGeom prst="roundRect">
            <a:avLst>
              <a:gd name="adj" fmla="val 302140"/>
            </a:avLst>
          </a:prstGeom>
          <a:solidFill>
            <a:srgbClr val="DFBF19"/>
          </a:solidFill>
          <a:ln/>
        </p:spPr>
        <p:txBody>
          <a:bodyPr/>
          <a:lstStyle/>
          <a:p>
            <a:endParaRPr lang="en-US"/>
          </a:p>
        </p:txBody>
      </p:sp>
      <p:sp>
        <p:nvSpPr>
          <p:cNvPr id="14" name="Shape 10"/>
          <p:cNvSpPr/>
          <p:nvPr/>
        </p:nvSpPr>
        <p:spPr>
          <a:xfrm>
            <a:off x="4204216" y="3998833"/>
            <a:ext cx="82153" cy="82153"/>
          </a:xfrm>
          <a:prstGeom prst="roundRect">
            <a:avLst>
              <a:gd name="adj" fmla="val 556523"/>
            </a:avLst>
          </a:prstGeom>
          <a:solidFill>
            <a:srgbClr val="F9D933"/>
          </a:solidFill>
          <a:ln/>
        </p:spPr>
        <p:txBody>
          <a:bodyPr/>
          <a:lstStyle/>
          <a:p>
            <a:endParaRPr lang="en-US"/>
          </a:p>
        </p:txBody>
      </p:sp>
      <p:sp>
        <p:nvSpPr>
          <p:cNvPr id="15" name="Shape 11"/>
          <p:cNvSpPr/>
          <p:nvPr/>
        </p:nvSpPr>
        <p:spPr>
          <a:xfrm>
            <a:off x="4574262" y="2755702"/>
            <a:ext cx="5892998" cy="2568535"/>
          </a:xfrm>
          <a:prstGeom prst="roundRect">
            <a:avLst>
              <a:gd name="adj" fmla="val 1793"/>
            </a:avLst>
          </a:prstGeom>
          <a:solidFill>
            <a:srgbClr val="3D3D42"/>
          </a:solidFill>
          <a:ln w="7620">
            <a:solidFill>
              <a:srgbClr val="F9D933"/>
            </a:solidFill>
            <a:prstDash val="solid"/>
          </a:ln>
        </p:spPr>
        <p:txBody>
          <a:bodyPr/>
          <a:lstStyle/>
          <a:p>
            <a:endParaRPr lang="en-US"/>
          </a:p>
        </p:txBody>
      </p:sp>
      <p:sp>
        <p:nvSpPr>
          <p:cNvPr id="16" name="Text 12"/>
          <p:cNvSpPr/>
          <p:nvPr/>
        </p:nvSpPr>
        <p:spPr>
          <a:xfrm>
            <a:off x="4691420" y="2872859"/>
            <a:ext cx="5658683" cy="219194"/>
          </a:xfrm>
          <a:prstGeom prst="rect">
            <a:avLst/>
          </a:prstGeom>
          <a:noFill/>
          <a:ln/>
        </p:spPr>
        <p:txBody>
          <a:bodyPr wrap="none" lIns="0" tIns="0" rIns="0" bIns="0" rtlCol="0" anchor="t"/>
          <a:lstStyle/>
          <a:p>
            <a:pPr marL="0" indent="0" algn="l">
              <a:lnSpc>
                <a:spcPts val="1700"/>
              </a:lnSpc>
              <a:buNone/>
            </a:pPr>
            <a:r>
              <a:rPr lang="en-US" sz="1050" b="1" dirty="0">
                <a:solidFill>
                  <a:srgbClr val="E5E0DF"/>
                </a:solidFill>
                <a:latin typeface="Roboto Light" pitchFamily="34" charset="0"/>
                <a:ea typeface="Roboto Light" pitchFamily="34" charset="-122"/>
                <a:cs typeface="Roboto Light" pitchFamily="34" charset="-120"/>
              </a:rPr>
              <a:t>Components</a:t>
            </a:r>
            <a:endParaRPr lang="en-US" sz="1050" dirty="0"/>
          </a:p>
        </p:txBody>
      </p:sp>
      <p:sp>
        <p:nvSpPr>
          <p:cNvPr id="17" name="Text 13"/>
          <p:cNvSpPr/>
          <p:nvPr/>
        </p:nvSpPr>
        <p:spPr>
          <a:xfrm>
            <a:off x="4691420" y="3157776"/>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Data Sources</a:t>
            </a:r>
            <a:r>
              <a:rPr lang="en-US" sz="850" dirty="0">
                <a:solidFill>
                  <a:srgbClr val="E5E0DF"/>
                </a:solidFill>
                <a:latin typeface="Roboto Light" pitchFamily="34" charset="0"/>
                <a:ea typeface="Roboto Light" pitchFamily="34" charset="-122"/>
                <a:cs typeface="Roboto Light" pitchFamily="34" charset="-120"/>
              </a:rPr>
              <a:t> (CAPMAS, MOH, MOE, Surveys)</a:t>
            </a:r>
            <a:endParaRPr lang="en-US" sz="850" dirty="0"/>
          </a:p>
        </p:txBody>
      </p:sp>
      <p:sp>
        <p:nvSpPr>
          <p:cNvPr id="18" name="Text 14"/>
          <p:cNvSpPr/>
          <p:nvPr/>
        </p:nvSpPr>
        <p:spPr>
          <a:xfrm>
            <a:off x="4691420" y="3415308"/>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Data Ingestion</a:t>
            </a:r>
            <a:r>
              <a:rPr lang="en-US" sz="850" dirty="0">
                <a:solidFill>
                  <a:srgbClr val="E5E0DF"/>
                </a:solidFill>
                <a:latin typeface="Roboto Light" pitchFamily="34" charset="0"/>
                <a:ea typeface="Roboto Light" pitchFamily="34" charset="-122"/>
                <a:cs typeface="Roboto Light" pitchFamily="34" charset="-120"/>
              </a:rPr>
              <a:t> (Power Query, Python scripts)</a:t>
            </a:r>
            <a:endParaRPr lang="en-US" sz="850" dirty="0"/>
          </a:p>
        </p:txBody>
      </p:sp>
      <p:sp>
        <p:nvSpPr>
          <p:cNvPr id="19" name="Text 15"/>
          <p:cNvSpPr/>
          <p:nvPr/>
        </p:nvSpPr>
        <p:spPr>
          <a:xfrm>
            <a:off x="4691420" y="3672840"/>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Data Cleaning &amp; Preprocessing</a:t>
            </a:r>
            <a:r>
              <a:rPr lang="en-US" sz="850" dirty="0">
                <a:solidFill>
                  <a:srgbClr val="E5E0DF"/>
                </a:solidFill>
                <a:latin typeface="Roboto Light" pitchFamily="34" charset="0"/>
                <a:ea typeface="Roboto Light" pitchFamily="34" charset="-122"/>
                <a:cs typeface="Roboto Light" pitchFamily="34" charset="-120"/>
              </a:rPr>
              <a:t> (Duplicates removal, missing values, standardization)</a:t>
            </a:r>
            <a:endParaRPr lang="en-US" sz="850" dirty="0"/>
          </a:p>
        </p:txBody>
      </p:sp>
      <p:sp>
        <p:nvSpPr>
          <p:cNvPr id="20" name="Text 16"/>
          <p:cNvSpPr/>
          <p:nvPr/>
        </p:nvSpPr>
        <p:spPr>
          <a:xfrm>
            <a:off x="4691420" y="3930372"/>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Data Storage</a:t>
            </a:r>
            <a:r>
              <a:rPr lang="en-US" sz="850" dirty="0">
                <a:solidFill>
                  <a:srgbClr val="E5E0DF"/>
                </a:solidFill>
                <a:latin typeface="Roboto Light" pitchFamily="34" charset="0"/>
                <a:ea typeface="Roboto Light" pitchFamily="34" charset="-122"/>
                <a:cs typeface="Roboto Light" pitchFamily="34" charset="-120"/>
              </a:rPr>
              <a:t> (Unified structured dataset)</a:t>
            </a:r>
            <a:endParaRPr lang="en-US" sz="850" dirty="0"/>
          </a:p>
        </p:txBody>
      </p:sp>
      <p:sp>
        <p:nvSpPr>
          <p:cNvPr id="21" name="Text 17"/>
          <p:cNvSpPr/>
          <p:nvPr/>
        </p:nvSpPr>
        <p:spPr>
          <a:xfrm>
            <a:off x="4691420" y="4187904"/>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Analysis Layer</a:t>
            </a:r>
            <a:r>
              <a:rPr lang="en-US" sz="850" dirty="0">
                <a:solidFill>
                  <a:srgbClr val="E5E0DF"/>
                </a:solidFill>
                <a:latin typeface="Roboto Light" pitchFamily="34" charset="0"/>
                <a:ea typeface="Roboto Light" pitchFamily="34" charset="-122"/>
                <a:cs typeface="Roboto Light" pitchFamily="34" charset="-120"/>
              </a:rPr>
              <a:t> (EDA, trends, patterns, comparisons)</a:t>
            </a:r>
            <a:endParaRPr lang="en-US" sz="850" dirty="0"/>
          </a:p>
        </p:txBody>
      </p:sp>
      <p:sp>
        <p:nvSpPr>
          <p:cNvPr id="22" name="Text 18"/>
          <p:cNvSpPr/>
          <p:nvPr/>
        </p:nvSpPr>
        <p:spPr>
          <a:xfrm>
            <a:off x="4691420" y="4445437"/>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Visualization Layer</a:t>
            </a:r>
            <a:r>
              <a:rPr lang="en-US" sz="850" dirty="0">
                <a:solidFill>
                  <a:srgbClr val="E5E0DF"/>
                </a:solidFill>
                <a:latin typeface="Roboto Light" pitchFamily="34" charset="0"/>
                <a:ea typeface="Roboto Light" pitchFamily="34" charset="-122"/>
                <a:cs typeface="Roboto Light" pitchFamily="34" charset="-120"/>
              </a:rPr>
              <a:t> (Power BI dashboards, KPIs, interactive filters)</a:t>
            </a:r>
            <a:endParaRPr lang="en-US" sz="850" dirty="0"/>
          </a:p>
        </p:txBody>
      </p:sp>
      <p:sp>
        <p:nvSpPr>
          <p:cNvPr id="23" name="Text 19"/>
          <p:cNvSpPr/>
          <p:nvPr/>
        </p:nvSpPr>
        <p:spPr>
          <a:xfrm>
            <a:off x="4691420" y="4702969"/>
            <a:ext cx="5658683" cy="219194"/>
          </a:xfrm>
          <a:prstGeom prst="rect">
            <a:avLst/>
          </a:prstGeom>
          <a:noFill/>
          <a:ln/>
        </p:spPr>
        <p:txBody>
          <a:bodyPr wrap="none" lIns="0" tIns="0" rIns="0" bIns="0" rtlCol="0" anchor="t"/>
          <a:lstStyle/>
          <a:p>
            <a:pPr marL="342900" indent="-342900" algn="l">
              <a:lnSpc>
                <a:spcPts val="1350"/>
              </a:lnSpc>
              <a:buSzPct val="100000"/>
              <a:buChar char="•"/>
            </a:pPr>
            <a:r>
              <a:rPr lang="en-US" sz="850" b="1" dirty="0">
                <a:solidFill>
                  <a:srgbClr val="F9D933"/>
                </a:solidFill>
                <a:latin typeface="Roboto Light" pitchFamily="34" charset="0"/>
                <a:ea typeface="Roboto Light" pitchFamily="34" charset="-122"/>
                <a:cs typeface="Roboto Light" pitchFamily="34" charset="-120"/>
              </a:rPr>
              <a:t>Recommendation Layer</a:t>
            </a:r>
            <a:r>
              <a:rPr lang="en-US" sz="850" dirty="0">
                <a:solidFill>
                  <a:srgbClr val="E5E0DF"/>
                </a:solidFill>
                <a:latin typeface="Roboto Light" pitchFamily="34" charset="0"/>
                <a:ea typeface="Roboto Light" pitchFamily="34" charset="-122"/>
                <a:cs typeface="Roboto Light" pitchFamily="34" charset="-120"/>
              </a:rPr>
              <a:t> (Insights + strategic actions)</a:t>
            </a:r>
            <a:endParaRPr lang="en-US" sz="850" dirty="0"/>
          </a:p>
        </p:txBody>
      </p:sp>
      <p:sp>
        <p:nvSpPr>
          <p:cNvPr id="24" name="Text 20"/>
          <p:cNvSpPr/>
          <p:nvPr/>
        </p:nvSpPr>
        <p:spPr>
          <a:xfrm>
            <a:off x="4691420" y="4987885"/>
            <a:ext cx="5658683" cy="219194"/>
          </a:xfrm>
          <a:prstGeom prst="rect">
            <a:avLst/>
          </a:prstGeom>
          <a:noFill/>
          <a:ln/>
        </p:spPr>
        <p:txBody>
          <a:bodyPr wrap="none" lIns="0" tIns="0" rIns="0" bIns="0" rtlCol="0" anchor="t"/>
          <a:lstStyle/>
          <a:p>
            <a:pPr marL="0" indent="0" algn="l">
              <a:lnSpc>
                <a:spcPts val="1700"/>
              </a:lnSpc>
              <a:buNone/>
            </a:pPr>
            <a:endParaRPr lang="en-US" sz="1050" dirty="0"/>
          </a:p>
        </p:txBody>
      </p:sp>
      <p:sp>
        <p:nvSpPr>
          <p:cNvPr id="25" name="Shape 21"/>
          <p:cNvSpPr/>
          <p:nvPr/>
        </p:nvSpPr>
        <p:spPr>
          <a:xfrm>
            <a:off x="4230053" y="6806327"/>
            <a:ext cx="328851" cy="15240"/>
          </a:xfrm>
          <a:prstGeom prst="roundRect">
            <a:avLst>
              <a:gd name="adj" fmla="val 302140"/>
            </a:avLst>
          </a:prstGeom>
          <a:solidFill>
            <a:srgbClr val="DFBF19"/>
          </a:solidFill>
          <a:ln/>
        </p:spPr>
        <p:txBody>
          <a:bodyPr/>
          <a:lstStyle/>
          <a:p>
            <a:endParaRPr lang="en-US"/>
          </a:p>
        </p:txBody>
      </p:sp>
      <p:sp>
        <p:nvSpPr>
          <p:cNvPr id="26" name="Shape 22"/>
          <p:cNvSpPr/>
          <p:nvPr/>
        </p:nvSpPr>
        <p:spPr>
          <a:xfrm>
            <a:off x="4204216" y="6772870"/>
            <a:ext cx="82153" cy="82153"/>
          </a:xfrm>
          <a:prstGeom prst="roundRect">
            <a:avLst>
              <a:gd name="adj" fmla="val 556523"/>
            </a:avLst>
          </a:prstGeom>
          <a:solidFill>
            <a:srgbClr val="F9D933"/>
          </a:solidFill>
          <a:ln/>
        </p:spPr>
        <p:txBody>
          <a:bodyPr/>
          <a:lstStyle/>
          <a:p>
            <a:endParaRPr lang="en-US"/>
          </a:p>
        </p:txBody>
      </p:sp>
      <p:sp>
        <p:nvSpPr>
          <p:cNvPr id="27" name="Shape 23"/>
          <p:cNvSpPr/>
          <p:nvPr/>
        </p:nvSpPr>
        <p:spPr>
          <a:xfrm>
            <a:off x="4574262" y="5543431"/>
            <a:ext cx="5892998" cy="2541151"/>
          </a:xfrm>
          <a:prstGeom prst="roundRect">
            <a:avLst>
              <a:gd name="adj" fmla="val 1812"/>
            </a:avLst>
          </a:prstGeom>
          <a:solidFill>
            <a:srgbClr val="3D3D42"/>
          </a:solidFill>
          <a:ln w="7620">
            <a:solidFill>
              <a:srgbClr val="F9D933"/>
            </a:solidFill>
            <a:prstDash val="solid"/>
          </a:ln>
        </p:spPr>
        <p:txBody>
          <a:bodyPr/>
          <a:lstStyle/>
          <a:p>
            <a:endParaRPr lang="en-US"/>
          </a:p>
        </p:txBody>
      </p:sp>
      <p:sp>
        <p:nvSpPr>
          <p:cNvPr id="28" name="Text 24"/>
          <p:cNvSpPr/>
          <p:nvPr/>
        </p:nvSpPr>
        <p:spPr>
          <a:xfrm>
            <a:off x="4691420" y="5660588"/>
            <a:ext cx="5658683" cy="219194"/>
          </a:xfrm>
          <a:prstGeom prst="rect">
            <a:avLst/>
          </a:prstGeom>
          <a:noFill/>
          <a:ln/>
        </p:spPr>
        <p:txBody>
          <a:bodyPr wrap="none" lIns="0" tIns="0" rIns="0" bIns="0" rtlCol="0" anchor="t"/>
          <a:lstStyle/>
          <a:p>
            <a:pPr marL="0" indent="0" algn="l">
              <a:lnSpc>
                <a:spcPts val="1700"/>
              </a:lnSpc>
              <a:buNone/>
            </a:pPr>
            <a:r>
              <a:rPr lang="en-US" sz="1050" b="1" dirty="0">
                <a:solidFill>
                  <a:srgbClr val="E5E0DF"/>
                </a:solidFill>
                <a:latin typeface="Roboto Light" pitchFamily="34" charset="0"/>
                <a:ea typeface="Roboto Light" pitchFamily="34" charset="-122"/>
                <a:cs typeface="Roboto Light" pitchFamily="34" charset="-120"/>
              </a:rPr>
              <a:t>Data Flow</a:t>
            </a:r>
            <a:endParaRPr lang="en-US" sz="1050" dirty="0"/>
          </a:p>
        </p:txBody>
      </p:sp>
      <p:sp>
        <p:nvSpPr>
          <p:cNvPr id="29" name="Text 25"/>
          <p:cNvSpPr/>
          <p:nvPr/>
        </p:nvSpPr>
        <p:spPr>
          <a:xfrm>
            <a:off x="4691420" y="5945505"/>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a:pPr>
            <a:r>
              <a:rPr lang="en-US" sz="850" b="1" dirty="0">
                <a:solidFill>
                  <a:srgbClr val="F9D933"/>
                </a:solidFill>
                <a:latin typeface="Roboto Light" pitchFamily="34" charset="0"/>
                <a:ea typeface="Roboto Light" pitchFamily="34" charset="-122"/>
                <a:cs typeface="Roboto Light" pitchFamily="34" charset="-120"/>
              </a:rPr>
              <a:t>Collect data</a:t>
            </a:r>
            <a:r>
              <a:rPr lang="en-US" sz="850" dirty="0">
                <a:solidFill>
                  <a:srgbClr val="E5E0DF"/>
                </a:solidFill>
                <a:latin typeface="Roboto Light" pitchFamily="34" charset="0"/>
                <a:ea typeface="Roboto Light" pitchFamily="34" charset="-122"/>
                <a:cs typeface="Roboto Light" pitchFamily="34" charset="-120"/>
              </a:rPr>
              <a:t> from official sources</a:t>
            </a:r>
            <a:endParaRPr lang="en-US" sz="850" dirty="0"/>
          </a:p>
        </p:txBody>
      </p:sp>
      <p:sp>
        <p:nvSpPr>
          <p:cNvPr id="30" name="Text 26"/>
          <p:cNvSpPr/>
          <p:nvPr/>
        </p:nvSpPr>
        <p:spPr>
          <a:xfrm>
            <a:off x="4691420" y="6203037"/>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2"/>
            </a:pPr>
            <a:r>
              <a:rPr lang="en-US" sz="850" b="1" dirty="0">
                <a:solidFill>
                  <a:srgbClr val="F9D933"/>
                </a:solidFill>
                <a:latin typeface="Roboto Light" pitchFamily="34" charset="0"/>
                <a:ea typeface="Roboto Light" pitchFamily="34" charset="-122"/>
                <a:cs typeface="Roboto Light" pitchFamily="34" charset="-120"/>
              </a:rPr>
              <a:t>Load data</a:t>
            </a:r>
            <a:r>
              <a:rPr lang="en-US" sz="850" dirty="0">
                <a:solidFill>
                  <a:srgbClr val="E5E0DF"/>
                </a:solidFill>
                <a:latin typeface="Roboto Light" pitchFamily="34" charset="0"/>
                <a:ea typeface="Roboto Light" pitchFamily="34" charset="-122"/>
                <a:cs typeface="Roboto Light" pitchFamily="34" charset="-120"/>
              </a:rPr>
              <a:t> using Power Query / Python</a:t>
            </a:r>
            <a:endParaRPr lang="en-US" sz="850" dirty="0"/>
          </a:p>
        </p:txBody>
      </p:sp>
      <p:sp>
        <p:nvSpPr>
          <p:cNvPr id="31" name="Text 27"/>
          <p:cNvSpPr/>
          <p:nvPr/>
        </p:nvSpPr>
        <p:spPr>
          <a:xfrm>
            <a:off x="4691420" y="6460569"/>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3"/>
            </a:pPr>
            <a:r>
              <a:rPr lang="en-US" sz="850" b="1" dirty="0">
                <a:solidFill>
                  <a:srgbClr val="F9D933"/>
                </a:solidFill>
                <a:latin typeface="Roboto Light" pitchFamily="34" charset="0"/>
                <a:ea typeface="Roboto Light" pitchFamily="34" charset="-122"/>
                <a:cs typeface="Roboto Light" pitchFamily="34" charset="-120"/>
              </a:rPr>
              <a:t>Clean &amp; preprocess</a:t>
            </a:r>
            <a:r>
              <a:rPr lang="en-US" sz="850" dirty="0">
                <a:solidFill>
                  <a:srgbClr val="E5E0DF"/>
                </a:solidFill>
                <a:latin typeface="Roboto Light" pitchFamily="34" charset="0"/>
                <a:ea typeface="Roboto Light" pitchFamily="34" charset="-122"/>
                <a:cs typeface="Roboto Light" pitchFamily="34" charset="-120"/>
              </a:rPr>
              <a:t> datasets</a:t>
            </a:r>
            <a:endParaRPr lang="en-US" sz="850" dirty="0"/>
          </a:p>
        </p:txBody>
      </p:sp>
      <p:sp>
        <p:nvSpPr>
          <p:cNvPr id="32" name="Text 28"/>
          <p:cNvSpPr/>
          <p:nvPr/>
        </p:nvSpPr>
        <p:spPr>
          <a:xfrm>
            <a:off x="4691420" y="6718102"/>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4"/>
            </a:pPr>
            <a:r>
              <a:rPr lang="en-US" sz="850" b="1" dirty="0">
                <a:solidFill>
                  <a:srgbClr val="F9D933"/>
                </a:solidFill>
                <a:latin typeface="Roboto Light" pitchFamily="34" charset="0"/>
                <a:ea typeface="Roboto Light" pitchFamily="34" charset="-122"/>
                <a:cs typeface="Roboto Light" pitchFamily="34" charset="-120"/>
              </a:rPr>
              <a:t>Merge &amp; standardize</a:t>
            </a:r>
            <a:r>
              <a:rPr lang="en-US" sz="850" dirty="0">
                <a:solidFill>
                  <a:srgbClr val="E5E0DF"/>
                </a:solidFill>
                <a:latin typeface="Roboto Light" pitchFamily="34" charset="0"/>
                <a:ea typeface="Roboto Light" pitchFamily="34" charset="-122"/>
                <a:cs typeface="Roboto Light" pitchFamily="34" charset="-120"/>
              </a:rPr>
              <a:t> into a single model</a:t>
            </a:r>
            <a:endParaRPr lang="en-US" sz="850" dirty="0"/>
          </a:p>
        </p:txBody>
      </p:sp>
      <p:sp>
        <p:nvSpPr>
          <p:cNvPr id="33" name="Text 29"/>
          <p:cNvSpPr/>
          <p:nvPr/>
        </p:nvSpPr>
        <p:spPr>
          <a:xfrm>
            <a:off x="4691420" y="6975634"/>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5"/>
            </a:pPr>
            <a:r>
              <a:rPr lang="en-US" sz="850" b="1" dirty="0">
                <a:solidFill>
                  <a:srgbClr val="F9D933"/>
                </a:solidFill>
                <a:latin typeface="Roboto Light" pitchFamily="34" charset="0"/>
                <a:ea typeface="Roboto Light" pitchFamily="34" charset="-122"/>
                <a:cs typeface="Roboto Light" pitchFamily="34" charset="-120"/>
              </a:rPr>
              <a:t>Run EDA</a:t>
            </a:r>
            <a:r>
              <a:rPr lang="en-US" sz="850" dirty="0">
                <a:solidFill>
                  <a:srgbClr val="E5E0DF"/>
                </a:solidFill>
                <a:latin typeface="Roboto Light" pitchFamily="34" charset="0"/>
                <a:ea typeface="Roboto Light" pitchFamily="34" charset="-122"/>
                <a:cs typeface="Roboto Light" pitchFamily="34" charset="-120"/>
              </a:rPr>
              <a:t> to detect trends and anomalies</a:t>
            </a:r>
            <a:endParaRPr lang="en-US" sz="850" dirty="0"/>
          </a:p>
        </p:txBody>
      </p:sp>
      <p:sp>
        <p:nvSpPr>
          <p:cNvPr id="34" name="Text 30"/>
          <p:cNvSpPr/>
          <p:nvPr/>
        </p:nvSpPr>
        <p:spPr>
          <a:xfrm>
            <a:off x="4691420" y="7233166"/>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6"/>
            </a:pPr>
            <a:r>
              <a:rPr lang="en-US" sz="850" b="1" dirty="0">
                <a:solidFill>
                  <a:srgbClr val="F9D933"/>
                </a:solidFill>
                <a:latin typeface="Roboto Light" pitchFamily="34" charset="0"/>
                <a:ea typeface="Roboto Light" pitchFamily="34" charset="-122"/>
                <a:cs typeface="Roboto Light" pitchFamily="34" charset="-120"/>
              </a:rPr>
              <a:t>Build dashboards</a:t>
            </a:r>
            <a:r>
              <a:rPr lang="en-US" sz="850" dirty="0">
                <a:solidFill>
                  <a:srgbClr val="E5E0DF"/>
                </a:solidFill>
                <a:latin typeface="Roboto Light" pitchFamily="34" charset="0"/>
                <a:ea typeface="Roboto Light" pitchFamily="34" charset="-122"/>
                <a:cs typeface="Roboto Light" pitchFamily="34" charset="-120"/>
              </a:rPr>
              <a:t> in Power BI</a:t>
            </a:r>
            <a:endParaRPr lang="en-US" sz="850" dirty="0"/>
          </a:p>
        </p:txBody>
      </p:sp>
      <p:sp>
        <p:nvSpPr>
          <p:cNvPr id="35" name="Text 31"/>
          <p:cNvSpPr/>
          <p:nvPr/>
        </p:nvSpPr>
        <p:spPr>
          <a:xfrm>
            <a:off x="4691420" y="7490698"/>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7"/>
            </a:pPr>
            <a:r>
              <a:rPr lang="en-US" sz="850" b="1" dirty="0">
                <a:solidFill>
                  <a:srgbClr val="F9D933"/>
                </a:solidFill>
                <a:latin typeface="Roboto Light" pitchFamily="34" charset="0"/>
                <a:ea typeface="Roboto Light" pitchFamily="34" charset="-122"/>
                <a:cs typeface="Roboto Light" pitchFamily="34" charset="-120"/>
              </a:rPr>
              <a:t>Extract insights</a:t>
            </a:r>
            <a:r>
              <a:rPr lang="en-US" sz="850" dirty="0">
                <a:solidFill>
                  <a:srgbClr val="E5E0DF"/>
                </a:solidFill>
                <a:latin typeface="Roboto Light" pitchFamily="34" charset="0"/>
                <a:ea typeface="Roboto Light" pitchFamily="34" charset="-122"/>
                <a:cs typeface="Roboto Light" pitchFamily="34" charset="-120"/>
              </a:rPr>
              <a:t> and generate recommendations</a:t>
            </a:r>
            <a:endParaRPr lang="en-US" sz="850" dirty="0"/>
          </a:p>
        </p:txBody>
      </p:sp>
      <p:sp>
        <p:nvSpPr>
          <p:cNvPr id="36" name="Text 32"/>
          <p:cNvSpPr/>
          <p:nvPr/>
        </p:nvSpPr>
        <p:spPr>
          <a:xfrm>
            <a:off x="4691420" y="7748230"/>
            <a:ext cx="5658683" cy="219194"/>
          </a:xfrm>
          <a:prstGeom prst="rect">
            <a:avLst/>
          </a:prstGeom>
          <a:noFill/>
          <a:ln/>
        </p:spPr>
        <p:txBody>
          <a:bodyPr wrap="none" lIns="0" tIns="0" rIns="0" bIns="0" rtlCol="0" anchor="t"/>
          <a:lstStyle/>
          <a:p>
            <a:pPr marL="342900" indent="-342900" algn="l">
              <a:lnSpc>
                <a:spcPts val="1350"/>
              </a:lnSpc>
              <a:buSzPct val="100000"/>
              <a:buFont typeface="+mj-lt"/>
              <a:buAutoNum type="arabicPeriod" startAt="8"/>
            </a:pPr>
            <a:r>
              <a:rPr lang="en-US" sz="850" b="1" dirty="0">
                <a:solidFill>
                  <a:srgbClr val="F9D933"/>
                </a:solidFill>
                <a:latin typeface="Roboto Light" pitchFamily="34" charset="0"/>
                <a:ea typeface="Roboto Light" pitchFamily="34" charset="-122"/>
                <a:cs typeface="Roboto Light" pitchFamily="34" charset="-120"/>
              </a:rPr>
              <a:t>Publish final report &amp; dashboard</a:t>
            </a:r>
            <a:endParaRPr lang="en-US" sz="850" dirty="0"/>
          </a:p>
        </p:txBody>
      </p:sp>
      <p:pic>
        <p:nvPicPr>
          <p:cNvPr id="38" name="Picture 37">
            <a:extLst>
              <a:ext uri="{FF2B5EF4-FFF2-40B4-BE49-F238E27FC236}">
                <a16:creationId xmlns:a16="http://schemas.microsoft.com/office/drawing/2014/main" id="{A8177ECB-93A6-551F-0DC4-F60B2473E8A5}"/>
              </a:ext>
            </a:extLst>
          </p:cNvPr>
          <p:cNvPicPr>
            <a:picLocks noChangeAspect="1"/>
          </p:cNvPicPr>
          <p:nvPr/>
        </p:nvPicPr>
        <p:blipFill>
          <a:blip r:embed="rId6"/>
          <a:stretch>
            <a:fillRect/>
          </a:stretch>
        </p:blipFill>
        <p:spPr>
          <a:xfrm>
            <a:off x="7315200" y="5982929"/>
            <a:ext cx="3050261" cy="191139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2791301" y="243840"/>
            <a:ext cx="9047678" cy="7821454"/>
          </a:xfrm>
          <a:prstGeom prst="roundRect">
            <a:avLst>
              <a:gd name="adj" fmla="val 1291"/>
            </a:avLst>
          </a:prstGeom>
          <a:solidFill>
            <a:srgbClr val="050505"/>
          </a:solidFill>
          <a:ln w="7620">
            <a:solidFill>
              <a:srgbClr val="565151"/>
            </a:solidFill>
            <a:prstDash val="solid"/>
          </a:ln>
          <a:effectLst>
            <a:outerShdw blurRad="52070" dist="3429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282196" y="787241"/>
            <a:ext cx="428506" cy="428506"/>
          </a:xfrm>
          <a:prstGeom prst="rect">
            <a:avLst/>
          </a:prstGeom>
        </p:spPr>
      </p:pic>
      <p:sp>
        <p:nvSpPr>
          <p:cNvPr id="4" name="Text 1"/>
          <p:cNvSpPr/>
          <p:nvPr/>
        </p:nvSpPr>
        <p:spPr>
          <a:xfrm>
            <a:off x="4971336" y="755690"/>
            <a:ext cx="5123021" cy="224314"/>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5" name="Image 1" descr="preencoded.png"/>
          <p:cNvPicPr>
            <a:picLocks noChangeAspect="1"/>
          </p:cNvPicPr>
          <p:nvPr/>
        </p:nvPicPr>
        <p:blipFill>
          <a:blip r:embed="rId4"/>
          <a:stretch>
            <a:fillRect/>
          </a:stretch>
        </p:blipFill>
        <p:spPr>
          <a:xfrm>
            <a:off x="10950059" y="787241"/>
            <a:ext cx="413028" cy="379452"/>
          </a:xfrm>
          <a:prstGeom prst="rect">
            <a:avLst/>
          </a:prstGeom>
        </p:spPr>
      </p:pic>
      <p:sp>
        <p:nvSpPr>
          <p:cNvPr id="6" name="Text 2"/>
          <p:cNvSpPr/>
          <p:nvPr/>
        </p:nvSpPr>
        <p:spPr>
          <a:xfrm>
            <a:off x="5912406" y="1583888"/>
            <a:ext cx="2805470" cy="350639"/>
          </a:xfrm>
          <a:prstGeom prst="rect">
            <a:avLst/>
          </a:prstGeom>
          <a:noFill/>
          <a:ln/>
        </p:spPr>
        <p:txBody>
          <a:bodyPr wrap="none" lIns="0" tIns="0" rIns="0" bIns="0" rtlCol="0" anchor="t"/>
          <a:lstStyle/>
          <a:p>
            <a:pPr marL="0" indent="0" algn="ctr">
              <a:lnSpc>
                <a:spcPts val="2750"/>
              </a:lnSpc>
              <a:buNone/>
            </a:pPr>
            <a:r>
              <a:rPr lang="en-US" sz="2200" b="1" dirty="0">
                <a:solidFill>
                  <a:srgbClr val="B05EF1"/>
                </a:solidFill>
                <a:latin typeface="Poppins Light" pitchFamily="34" charset="0"/>
                <a:ea typeface="Poppins Light" pitchFamily="34" charset="-122"/>
                <a:cs typeface="Poppins Light" pitchFamily="34" charset="-120"/>
              </a:rPr>
              <a:t>Project's features</a:t>
            </a:r>
            <a:endParaRPr lang="en-US" sz="2200" dirty="0"/>
          </a:p>
        </p:txBody>
      </p:sp>
      <p:sp>
        <p:nvSpPr>
          <p:cNvPr id="7" name="Text 3"/>
          <p:cNvSpPr/>
          <p:nvPr/>
        </p:nvSpPr>
        <p:spPr>
          <a:xfrm>
            <a:off x="3282196" y="1990606"/>
            <a:ext cx="1753314" cy="219194"/>
          </a:xfrm>
          <a:prstGeom prst="rect">
            <a:avLst/>
          </a:prstGeom>
          <a:noFill/>
          <a:ln/>
        </p:spPr>
        <p:txBody>
          <a:bodyPr wrap="none" lIns="0" tIns="0" rIns="0" bIns="0" rtlCol="0" anchor="t"/>
          <a:lstStyle/>
          <a:p>
            <a:pPr marL="0" indent="0" algn="l">
              <a:lnSpc>
                <a:spcPts val="1700"/>
              </a:lnSpc>
              <a:buNone/>
            </a:pPr>
            <a:endParaRPr lang="en-US" sz="1350" dirty="0"/>
          </a:p>
        </p:txBody>
      </p:sp>
      <p:sp>
        <p:nvSpPr>
          <p:cNvPr id="8" name="Text 4"/>
          <p:cNvSpPr/>
          <p:nvPr/>
        </p:nvSpPr>
        <p:spPr>
          <a:xfrm>
            <a:off x="4466868" y="2265878"/>
            <a:ext cx="5696426" cy="262890"/>
          </a:xfrm>
          <a:prstGeom prst="rect">
            <a:avLst/>
          </a:prstGeom>
          <a:noFill/>
          <a:ln/>
        </p:spPr>
        <p:txBody>
          <a:bodyPr wrap="none" lIns="0" tIns="0" rIns="0" bIns="0" rtlCol="0" anchor="t"/>
          <a:lstStyle/>
          <a:p>
            <a:pPr marL="0" indent="0" algn="ctr">
              <a:lnSpc>
                <a:spcPts val="2050"/>
              </a:lnSpc>
              <a:buNone/>
            </a:pPr>
            <a:r>
              <a:rPr lang="en-US" sz="1650" dirty="0">
                <a:solidFill>
                  <a:srgbClr val="000000"/>
                </a:solidFill>
                <a:latin typeface="Poppins Light" pitchFamily="34" charset="0"/>
                <a:ea typeface="Poppins Light" pitchFamily="34" charset="-122"/>
                <a:cs typeface="Poppins Light" pitchFamily="34" charset="-120"/>
              </a:rPr>
              <a:t>✨</a:t>
            </a:r>
            <a:r>
              <a:rPr lang="en-US" sz="1650" dirty="0">
                <a:solidFill>
                  <a:srgbClr val="F2F2F3"/>
                </a:solidFill>
                <a:latin typeface="Poppins Light" pitchFamily="34" charset="0"/>
                <a:ea typeface="Poppins Light" pitchFamily="34" charset="-122"/>
                <a:cs typeface="Poppins Light" pitchFamily="34" charset="-120"/>
              </a:rPr>
              <a:t> Key Project Features &amp; Advanced Enhancements </a:t>
            </a:r>
            <a:r>
              <a:rPr lang="en-US" sz="1650" dirty="0">
                <a:solidFill>
                  <a:srgbClr val="000000"/>
                </a:solidFill>
                <a:latin typeface="Poppins Light" pitchFamily="34" charset="0"/>
                <a:ea typeface="Poppins Light" pitchFamily="34" charset="-122"/>
                <a:cs typeface="Poppins Light" pitchFamily="34" charset="-120"/>
              </a:rPr>
              <a:t>✨</a:t>
            </a:r>
            <a:endParaRPr lang="en-US" sz="1650" dirty="0"/>
          </a:p>
        </p:txBody>
      </p:sp>
      <p:sp>
        <p:nvSpPr>
          <p:cNvPr id="9" name="Text 5"/>
          <p:cNvSpPr/>
          <p:nvPr/>
        </p:nvSpPr>
        <p:spPr>
          <a:xfrm>
            <a:off x="3282196" y="2584847"/>
            <a:ext cx="8065889" cy="788670"/>
          </a:xfrm>
          <a:prstGeom prst="rect">
            <a:avLst/>
          </a:prstGeom>
          <a:noFill/>
          <a:ln/>
        </p:spPr>
        <p:txBody>
          <a:bodyPr wrap="square" lIns="0" tIns="0" rIns="0" bIns="0" rtlCol="0" anchor="t"/>
          <a:lstStyle/>
          <a:p>
            <a:pPr marL="0" indent="0" algn="ctr">
              <a:lnSpc>
                <a:spcPts val="2050"/>
              </a:lnSpc>
              <a:buNone/>
            </a:pPr>
            <a:r>
              <a:rPr lang="en-US" sz="1650" b="1" dirty="0">
                <a:solidFill>
                  <a:srgbClr val="B05EF1"/>
                </a:solidFill>
                <a:latin typeface="Poppins Light" pitchFamily="34" charset="0"/>
                <a:ea typeface="Poppins Light" pitchFamily="34" charset="-122"/>
                <a:cs typeface="Poppins Light" pitchFamily="34" charset="-120"/>
              </a:rPr>
              <a:t>1.</a:t>
            </a:r>
            <a:r>
              <a:rPr lang="en-US" sz="1650" dirty="0">
                <a:solidFill>
                  <a:srgbClr val="F2F2F3"/>
                </a:solidFill>
                <a:latin typeface="Poppins Light" pitchFamily="34" charset="0"/>
                <a:ea typeface="Poppins Light" pitchFamily="34" charset="-122"/>
                <a:cs typeface="Poppins Light" pitchFamily="34" charset="-120"/>
              </a:rPr>
              <a:t> Figma Design (Dark &amp; Light Themes) Designed custom dashboard backgrounds using Figma. Provided both Dark and Light themes for enhanced user experience. </a:t>
            </a:r>
            <a:endParaRPr lang="en-US" sz="1650" dirty="0"/>
          </a:p>
        </p:txBody>
      </p:sp>
      <p:pic>
        <p:nvPicPr>
          <p:cNvPr id="10" name="Image 2" descr="preencoded.png"/>
          <p:cNvPicPr>
            <a:picLocks noChangeAspect="1"/>
          </p:cNvPicPr>
          <p:nvPr/>
        </p:nvPicPr>
        <p:blipFill>
          <a:blip r:embed="rId5"/>
          <a:stretch>
            <a:fillRect/>
          </a:stretch>
        </p:blipFill>
        <p:spPr>
          <a:xfrm>
            <a:off x="3796546" y="3583900"/>
            <a:ext cx="7037070" cy="4095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659737" y="243840"/>
            <a:ext cx="9310926" cy="7802761"/>
          </a:xfrm>
          <a:prstGeom prst="roundRect">
            <a:avLst>
              <a:gd name="adj" fmla="val 1332"/>
            </a:avLst>
          </a:prstGeom>
          <a:solidFill>
            <a:srgbClr val="050505"/>
          </a:solidFill>
          <a:ln w="7620">
            <a:solidFill>
              <a:srgbClr val="565151"/>
            </a:solidFill>
            <a:prstDash val="solid"/>
          </a:ln>
          <a:effectLst>
            <a:outerShdw blurRad="53340" dist="3556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164919" y="803077"/>
            <a:ext cx="753785" cy="753785"/>
          </a:xfrm>
          <a:prstGeom prst="rect">
            <a:avLst/>
          </a:prstGeom>
        </p:spPr>
      </p:pic>
      <p:sp>
        <p:nvSpPr>
          <p:cNvPr id="4" name="Text 1"/>
          <p:cNvSpPr/>
          <p:nvPr/>
        </p:nvSpPr>
        <p:spPr>
          <a:xfrm>
            <a:off x="4902994" y="770692"/>
            <a:ext cx="5272088" cy="230862"/>
          </a:xfrm>
          <a:prstGeom prst="rect">
            <a:avLst/>
          </a:prstGeom>
          <a:noFill/>
          <a:ln/>
        </p:spPr>
        <p:txBody>
          <a:bodyPr wrap="none" lIns="0" tIns="0" rIns="0" bIns="0" rtlCol="0" anchor="t"/>
          <a:lstStyle/>
          <a:p>
            <a:pPr marL="0" indent="0" algn="l">
              <a:lnSpc>
                <a:spcPts val="1800"/>
              </a:lnSpc>
              <a:buNone/>
            </a:pPr>
            <a:endParaRPr lang="en-US" sz="1100" dirty="0"/>
          </a:p>
        </p:txBody>
      </p:sp>
      <p:pic>
        <p:nvPicPr>
          <p:cNvPr id="5" name="Image 1" descr="preencoded.png"/>
          <p:cNvPicPr>
            <a:picLocks noChangeAspect="1"/>
          </p:cNvPicPr>
          <p:nvPr/>
        </p:nvPicPr>
        <p:blipFill>
          <a:blip r:embed="rId4"/>
          <a:stretch>
            <a:fillRect/>
          </a:stretch>
        </p:blipFill>
        <p:spPr>
          <a:xfrm>
            <a:off x="10710743" y="803077"/>
            <a:ext cx="769858" cy="707231"/>
          </a:xfrm>
          <a:prstGeom prst="rect">
            <a:avLst/>
          </a:prstGeom>
        </p:spPr>
      </p:pic>
      <p:sp>
        <p:nvSpPr>
          <p:cNvPr id="6" name="Text 2"/>
          <p:cNvSpPr/>
          <p:nvPr/>
        </p:nvSpPr>
        <p:spPr>
          <a:xfrm>
            <a:off x="3164919" y="1935599"/>
            <a:ext cx="2887028" cy="360878"/>
          </a:xfrm>
          <a:prstGeom prst="rect">
            <a:avLst/>
          </a:prstGeom>
          <a:noFill/>
          <a:ln/>
        </p:spPr>
        <p:txBody>
          <a:bodyPr wrap="none" lIns="0" tIns="0" rIns="0" bIns="0" rtlCol="0" anchor="t"/>
          <a:lstStyle/>
          <a:p>
            <a:pPr marL="0" indent="0" algn="l">
              <a:lnSpc>
                <a:spcPts val="2800"/>
              </a:lnSpc>
              <a:buNone/>
            </a:pPr>
            <a:r>
              <a:rPr lang="en-US" sz="2250" b="1" dirty="0">
                <a:solidFill>
                  <a:srgbClr val="B05EF1"/>
                </a:solidFill>
                <a:latin typeface="Poppins Light" pitchFamily="34" charset="0"/>
                <a:ea typeface="Poppins Light" pitchFamily="34" charset="-122"/>
                <a:cs typeface="Poppins Light" pitchFamily="34" charset="-120"/>
              </a:rPr>
              <a:t>Team Members</a:t>
            </a:r>
            <a:endParaRPr lang="en-US" sz="2250" dirty="0"/>
          </a:p>
        </p:txBody>
      </p:sp>
      <p:sp>
        <p:nvSpPr>
          <p:cNvPr id="7" name="Shape 3"/>
          <p:cNvSpPr/>
          <p:nvPr/>
        </p:nvSpPr>
        <p:spPr>
          <a:xfrm>
            <a:off x="3164919" y="2729389"/>
            <a:ext cx="2670572" cy="1061680"/>
          </a:xfrm>
          <a:prstGeom prst="roundRect">
            <a:avLst>
              <a:gd name="adj" fmla="val 6890"/>
            </a:avLst>
          </a:prstGeom>
          <a:solidFill>
            <a:srgbClr val="050505"/>
          </a:solidFill>
          <a:ln/>
        </p:spPr>
        <p:txBody>
          <a:bodyPr/>
          <a:lstStyle/>
          <a:p>
            <a:endParaRPr lang="en-US"/>
          </a:p>
        </p:txBody>
      </p:sp>
      <p:sp>
        <p:nvSpPr>
          <p:cNvPr id="8" name="Shape 4"/>
          <p:cNvSpPr/>
          <p:nvPr/>
        </p:nvSpPr>
        <p:spPr>
          <a:xfrm>
            <a:off x="3164919" y="2714149"/>
            <a:ext cx="2670572" cy="60960"/>
          </a:xfrm>
          <a:prstGeom prst="roundRect">
            <a:avLst>
              <a:gd name="adj" fmla="val 99458"/>
            </a:avLst>
          </a:prstGeom>
          <a:solidFill>
            <a:srgbClr val="F9D933"/>
          </a:solidFill>
          <a:ln/>
        </p:spPr>
        <p:txBody>
          <a:bodyPr/>
          <a:lstStyle/>
          <a:p>
            <a:endParaRPr lang="en-US"/>
          </a:p>
        </p:txBody>
      </p:sp>
      <p:sp>
        <p:nvSpPr>
          <p:cNvPr id="9" name="Shape 5"/>
          <p:cNvSpPr/>
          <p:nvPr/>
        </p:nvSpPr>
        <p:spPr>
          <a:xfrm>
            <a:off x="4283690" y="2512933"/>
            <a:ext cx="433030" cy="433030"/>
          </a:xfrm>
          <a:prstGeom prst="roundRect">
            <a:avLst>
              <a:gd name="adj" fmla="val 211163"/>
            </a:avLst>
          </a:prstGeom>
          <a:solidFill>
            <a:srgbClr val="F9D933"/>
          </a:solidFill>
          <a:ln/>
        </p:spPr>
        <p:txBody>
          <a:bodyPr/>
          <a:lstStyle/>
          <a:p>
            <a:endParaRPr lang="en-US"/>
          </a:p>
        </p:txBody>
      </p:sp>
      <p:pic>
        <p:nvPicPr>
          <p:cNvPr id="10"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3587" y="2642830"/>
            <a:ext cx="173117" cy="173117"/>
          </a:xfrm>
          <a:prstGeom prst="rect">
            <a:avLst/>
          </a:prstGeom>
        </p:spPr>
      </p:pic>
      <p:sp>
        <p:nvSpPr>
          <p:cNvPr id="11" name="Text 6"/>
          <p:cNvSpPr/>
          <p:nvPr/>
        </p:nvSpPr>
        <p:spPr>
          <a:xfrm>
            <a:off x="3324463" y="3090267"/>
            <a:ext cx="2351484"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Mayada Mohamed Konsowa</a:t>
            </a:r>
            <a:endParaRPr lang="en-US" sz="1700" dirty="0"/>
          </a:p>
        </p:txBody>
      </p:sp>
      <p:sp>
        <p:nvSpPr>
          <p:cNvPr id="12" name="Shape 7"/>
          <p:cNvSpPr/>
          <p:nvPr/>
        </p:nvSpPr>
        <p:spPr>
          <a:xfrm>
            <a:off x="5979795" y="2729389"/>
            <a:ext cx="2670691" cy="1061680"/>
          </a:xfrm>
          <a:prstGeom prst="roundRect">
            <a:avLst>
              <a:gd name="adj" fmla="val 6890"/>
            </a:avLst>
          </a:prstGeom>
          <a:solidFill>
            <a:srgbClr val="050505"/>
          </a:solidFill>
          <a:ln/>
        </p:spPr>
        <p:txBody>
          <a:bodyPr/>
          <a:lstStyle/>
          <a:p>
            <a:endParaRPr lang="en-US"/>
          </a:p>
        </p:txBody>
      </p:sp>
      <p:sp>
        <p:nvSpPr>
          <p:cNvPr id="13" name="Shape 8"/>
          <p:cNvSpPr/>
          <p:nvPr/>
        </p:nvSpPr>
        <p:spPr>
          <a:xfrm>
            <a:off x="5979795" y="2714149"/>
            <a:ext cx="2670691" cy="60960"/>
          </a:xfrm>
          <a:prstGeom prst="roundRect">
            <a:avLst>
              <a:gd name="adj" fmla="val 99458"/>
            </a:avLst>
          </a:prstGeom>
          <a:solidFill>
            <a:srgbClr val="F9D933"/>
          </a:solidFill>
          <a:ln/>
        </p:spPr>
        <p:txBody>
          <a:bodyPr/>
          <a:lstStyle/>
          <a:p>
            <a:endParaRPr lang="en-US"/>
          </a:p>
        </p:txBody>
      </p:sp>
      <p:sp>
        <p:nvSpPr>
          <p:cNvPr id="14" name="Shape 9"/>
          <p:cNvSpPr/>
          <p:nvPr/>
        </p:nvSpPr>
        <p:spPr>
          <a:xfrm>
            <a:off x="7098566" y="2512933"/>
            <a:ext cx="433030" cy="433030"/>
          </a:xfrm>
          <a:prstGeom prst="roundRect">
            <a:avLst>
              <a:gd name="adj" fmla="val 211163"/>
            </a:avLst>
          </a:prstGeom>
          <a:solidFill>
            <a:srgbClr val="F9D933"/>
          </a:solidFill>
          <a:ln/>
        </p:spPr>
        <p:txBody>
          <a:bodyPr/>
          <a:lstStyle/>
          <a:p>
            <a:endParaRPr lang="en-US"/>
          </a:p>
        </p:txBody>
      </p:sp>
      <p:pic>
        <p:nvPicPr>
          <p:cNvPr id="15" name="Image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463" y="2642830"/>
            <a:ext cx="173117" cy="173117"/>
          </a:xfrm>
          <a:prstGeom prst="rect">
            <a:avLst/>
          </a:prstGeom>
        </p:spPr>
      </p:pic>
      <p:sp>
        <p:nvSpPr>
          <p:cNvPr id="16" name="Text 10"/>
          <p:cNvSpPr/>
          <p:nvPr/>
        </p:nvSpPr>
        <p:spPr>
          <a:xfrm>
            <a:off x="6139339" y="3090267"/>
            <a:ext cx="2351603"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Mariam Mostafa Kamel</a:t>
            </a:r>
            <a:endParaRPr lang="en-US" sz="1700" dirty="0"/>
          </a:p>
        </p:txBody>
      </p:sp>
      <p:sp>
        <p:nvSpPr>
          <p:cNvPr id="17" name="Shape 11"/>
          <p:cNvSpPr/>
          <p:nvPr/>
        </p:nvSpPr>
        <p:spPr>
          <a:xfrm>
            <a:off x="8794790" y="2729389"/>
            <a:ext cx="2670572" cy="1061680"/>
          </a:xfrm>
          <a:prstGeom prst="roundRect">
            <a:avLst>
              <a:gd name="adj" fmla="val 6890"/>
            </a:avLst>
          </a:prstGeom>
          <a:solidFill>
            <a:srgbClr val="050505"/>
          </a:solidFill>
          <a:ln/>
        </p:spPr>
        <p:txBody>
          <a:bodyPr/>
          <a:lstStyle/>
          <a:p>
            <a:endParaRPr lang="en-US"/>
          </a:p>
        </p:txBody>
      </p:sp>
      <p:sp>
        <p:nvSpPr>
          <p:cNvPr id="18" name="Shape 12"/>
          <p:cNvSpPr/>
          <p:nvPr/>
        </p:nvSpPr>
        <p:spPr>
          <a:xfrm>
            <a:off x="8794790" y="2714149"/>
            <a:ext cx="2670572" cy="60960"/>
          </a:xfrm>
          <a:prstGeom prst="roundRect">
            <a:avLst>
              <a:gd name="adj" fmla="val 99458"/>
            </a:avLst>
          </a:prstGeom>
          <a:solidFill>
            <a:srgbClr val="F9D933"/>
          </a:solidFill>
          <a:ln/>
        </p:spPr>
        <p:txBody>
          <a:bodyPr/>
          <a:lstStyle/>
          <a:p>
            <a:endParaRPr lang="en-US"/>
          </a:p>
        </p:txBody>
      </p:sp>
      <p:sp>
        <p:nvSpPr>
          <p:cNvPr id="19" name="Shape 13"/>
          <p:cNvSpPr/>
          <p:nvPr/>
        </p:nvSpPr>
        <p:spPr>
          <a:xfrm>
            <a:off x="9913560" y="2512933"/>
            <a:ext cx="433030" cy="433030"/>
          </a:xfrm>
          <a:prstGeom prst="roundRect">
            <a:avLst>
              <a:gd name="adj" fmla="val 211163"/>
            </a:avLst>
          </a:prstGeom>
          <a:solidFill>
            <a:srgbClr val="F9D933"/>
          </a:solidFill>
          <a:ln/>
        </p:spPr>
        <p:txBody>
          <a:bodyPr/>
          <a:lstStyle/>
          <a:p>
            <a:endParaRPr lang="en-US"/>
          </a:p>
        </p:txBody>
      </p:sp>
      <p:pic>
        <p:nvPicPr>
          <p:cNvPr id="20" name="Image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3458" y="2642830"/>
            <a:ext cx="173117" cy="173117"/>
          </a:xfrm>
          <a:prstGeom prst="rect">
            <a:avLst/>
          </a:prstGeom>
        </p:spPr>
      </p:pic>
      <p:sp>
        <p:nvSpPr>
          <p:cNvPr id="21" name="Text 14"/>
          <p:cNvSpPr/>
          <p:nvPr/>
        </p:nvSpPr>
        <p:spPr>
          <a:xfrm>
            <a:off x="8954333" y="3090267"/>
            <a:ext cx="2351484"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Rana Mabrouk Mahmoud</a:t>
            </a:r>
            <a:endParaRPr lang="en-US" sz="1700" dirty="0"/>
          </a:p>
        </p:txBody>
      </p:sp>
      <p:sp>
        <p:nvSpPr>
          <p:cNvPr id="22" name="Shape 15"/>
          <p:cNvSpPr/>
          <p:nvPr/>
        </p:nvSpPr>
        <p:spPr>
          <a:xfrm>
            <a:off x="3164919" y="4151828"/>
            <a:ext cx="2670572" cy="1379101"/>
          </a:xfrm>
          <a:prstGeom prst="roundRect">
            <a:avLst>
              <a:gd name="adj" fmla="val 5304"/>
            </a:avLst>
          </a:prstGeom>
          <a:solidFill>
            <a:srgbClr val="050505"/>
          </a:solidFill>
          <a:ln/>
        </p:spPr>
        <p:txBody>
          <a:bodyPr/>
          <a:lstStyle/>
          <a:p>
            <a:endParaRPr lang="en-US"/>
          </a:p>
        </p:txBody>
      </p:sp>
      <p:sp>
        <p:nvSpPr>
          <p:cNvPr id="23" name="Shape 16"/>
          <p:cNvSpPr/>
          <p:nvPr/>
        </p:nvSpPr>
        <p:spPr>
          <a:xfrm>
            <a:off x="3164919" y="4136588"/>
            <a:ext cx="2670572" cy="60960"/>
          </a:xfrm>
          <a:prstGeom prst="roundRect">
            <a:avLst>
              <a:gd name="adj" fmla="val 99458"/>
            </a:avLst>
          </a:prstGeom>
          <a:solidFill>
            <a:srgbClr val="F9D933"/>
          </a:solidFill>
          <a:ln/>
        </p:spPr>
        <p:txBody>
          <a:bodyPr/>
          <a:lstStyle/>
          <a:p>
            <a:endParaRPr lang="en-US"/>
          </a:p>
        </p:txBody>
      </p:sp>
      <p:sp>
        <p:nvSpPr>
          <p:cNvPr id="24" name="Shape 17"/>
          <p:cNvSpPr/>
          <p:nvPr/>
        </p:nvSpPr>
        <p:spPr>
          <a:xfrm>
            <a:off x="4283690" y="3935373"/>
            <a:ext cx="433030" cy="433030"/>
          </a:xfrm>
          <a:prstGeom prst="roundRect">
            <a:avLst>
              <a:gd name="adj" fmla="val 211163"/>
            </a:avLst>
          </a:prstGeom>
          <a:solidFill>
            <a:srgbClr val="F9D933"/>
          </a:solidFill>
          <a:ln/>
        </p:spPr>
        <p:txBody>
          <a:bodyPr/>
          <a:lstStyle/>
          <a:p>
            <a:endParaRPr lang="en-US"/>
          </a:p>
        </p:txBody>
      </p:sp>
      <p:pic>
        <p:nvPicPr>
          <p:cNvPr id="25" name="Image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3587" y="4065270"/>
            <a:ext cx="173117" cy="173117"/>
          </a:xfrm>
          <a:prstGeom prst="rect">
            <a:avLst/>
          </a:prstGeom>
        </p:spPr>
      </p:pic>
      <p:sp>
        <p:nvSpPr>
          <p:cNvPr id="26" name="Text 18"/>
          <p:cNvSpPr/>
          <p:nvPr/>
        </p:nvSpPr>
        <p:spPr>
          <a:xfrm>
            <a:off x="3324463" y="4512707"/>
            <a:ext cx="2351484"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Tasneem Hassan Abdelfattah</a:t>
            </a:r>
            <a:endParaRPr lang="en-US" sz="1700" dirty="0"/>
          </a:p>
        </p:txBody>
      </p:sp>
      <p:sp>
        <p:nvSpPr>
          <p:cNvPr id="27" name="Shape 19"/>
          <p:cNvSpPr/>
          <p:nvPr/>
        </p:nvSpPr>
        <p:spPr>
          <a:xfrm>
            <a:off x="5979795" y="4151828"/>
            <a:ext cx="2670691" cy="1379101"/>
          </a:xfrm>
          <a:prstGeom prst="roundRect">
            <a:avLst>
              <a:gd name="adj" fmla="val 5304"/>
            </a:avLst>
          </a:prstGeom>
          <a:solidFill>
            <a:srgbClr val="050505"/>
          </a:solidFill>
          <a:ln/>
        </p:spPr>
        <p:txBody>
          <a:bodyPr/>
          <a:lstStyle/>
          <a:p>
            <a:endParaRPr lang="en-US"/>
          </a:p>
        </p:txBody>
      </p:sp>
      <p:sp>
        <p:nvSpPr>
          <p:cNvPr id="28" name="Shape 20"/>
          <p:cNvSpPr/>
          <p:nvPr/>
        </p:nvSpPr>
        <p:spPr>
          <a:xfrm>
            <a:off x="5979795" y="4136588"/>
            <a:ext cx="2670691" cy="60960"/>
          </a:xfrm>
          <a:prstGeom prst="roundRect">
            <a:avLst>
              <a:gd name="adj" fmla="val 99458"/>
            </a:avLst>
          </a:prstGeom>
          <a:solidFill>
            <a:srgbClr val="F9D933"/>
          </a:solidFill>
          <a:ln/>
        </p:spPr>
        <p:txBody>
          <a:bodyPr/>
          <a:lstStyle/>
          <a:p>
            <a:endParaRPr lang="en-US"/>
          </a:p>
        </p:txBody>
      </p:sp>
      <p:sp>
        <p:nvSpPr>
          <p:cNvPr id="29" name="Shape 21"/>
          <p:cNvSpPr/>
          <p:nvPr/>
        </p:nvSpPr>
        <p:spPr>
          <a:xfrm>
            <a:off x="7098566" y="3935373"/>
            <a:ext cx="433030" cy="433030"/>
          </a:xfrm>
          <a:prstGeom prst="roundRect">
            <a:avLst>
              <a:gd name="adj" fmla="val 211163"/>
            </a:avLst>
          </a:prstGeom>
          <a:solidFill>
            <a:srgbClr val="F9D933"/>
          </a:solidFill>
          <a:ln/>
        </p:spPr>
        <p:txBody>
          <a:bodyPr/>
          <a:lstStyle/>
          <a:p>
            <a:endParaRPr lang="en-US"/>
          </a:p>
        </p:txBody>
      </p:sp>
      <p:pic>
        <p:nvPicPr>
          <p:cNvPr id="30" name="Image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463" y="4065270"/>
            <a:ext cx="173117" cy="173117"/>
          </a:xfrm>
          <a:prstGeom prst="rect">
            <a:avLst/>
          </a:prstGeom>
        </p:spPr>
      </p:pic>
      <p:sp>
        <p:nvSpPr>
          <p:cNvPr id="31" name="Text 22"/>
          <p:cNvSpPr/>
          <p:nvPr/>
        </p:nvSpPr>
        <p:spPr>
          <a:xfrm>
            <a:off x="6139339" y="4512707"/>
            <a:ext cx="2351603"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Mayar Mohamed Elkhateb</a:t>
            </a:r>
            <a:endParaRPr lang="en-US" sz="1700" dirty="0"/>
          </a:p>
        </p:txBody>
      </p:sp>
      <p:sp>
        <p:nvSpPr>
          <p:cNvPr id="32" name="Text 23"/>
          <p:cNvSpPr/>
          <p:nvPr/>
        </p:nvSpPr>
        <p:spPr>
          <a:xfrm>
            <a:off x="6139339" y="5140523"/>
            <a:ext cx="2351603" cy="230862"/>
          </a:xfrm>
          <a:prstGeom prst="rect">
            <a:avLst/>
          </a:prstGeom>
          <a:noFill/>
          <a:ln/>
        </p:spPr>
        <p:txBody>
          <a:bodyPr wrap="none" lIns="0" tIns="0" rIns="0" bIns="0" rtlCol="0" anchor="t"/>
          <a:lstStyle/>
          <a:p>
            <a:pPr marL="0" indent="0" algn="ctr">
              <a:lnSpc>
                <a:spcPts val="1800"/>
              </a:lnSpc>
              <a:buNone/>
            </a:pPr>
            <a:endParaRPr lang="en-US" sz="1100" dirty="0"/>
          </a:p>
        </p:txBody>
      </p:sp>
      <p:sp>
        <p:nvSpPr>
          <p:cNvPr id="33" name="Shape 24"/>
          <p:cNvSpPr/>
          <p:nvPr/>
        </p:nvSpPr>
        <p:spPr>
          <a:xfrm>
            <a:off x="8794790" y="4151828"/>
            <a:ext cx="2670572" cy="1379101"/>
          </a:xfrm>
          <a:prstGeom prst="roundRect">
            <a:avLst>
              <a:gd name="adj" fmla="val 5304"/>
            </a:avLst>
          </a:prstGeom>
          <a:solidFill>
            <a:srgbClr val="050505"/>
          </a:solidFill>
          <a:ln/>
        </p:spPr>
        <p:txBody>
          <a:bodyPr/>
          <a:lstStyle/>
          <a:p>
            <a:endParaRPr lang="en-US"/>
          </a:p>
        </p:txBody>
      </p:sp>
      <p:sp>
        <p:nvSpPr>
          <p:cNvPr id="34" name="Shape 25"/>
          <p:cNvSpPr/>
          <p:nvPr/>
        </p:nvSpPr>
        <p:spPr>
          <a:xfrm>
            <a:off x="8794790" y="4136588"/>
            <a:ext cx="2670572" cy="60960"/>
          </a:xfrm>
          <a:prstGeom prst="roundRect">
            <a:avLst>
              <a:gd name="adj" fmla="val 99458"/>
            </a:avLst>
          </a:prstGeom>
          <a:solidFill>
            <a:srgbClr val="F9D933"/>
          </a:solidFill>
          <a:ln/>
        </p:spPr>
        <p:txBody>
          <a:bodyPr/>
          <a:lstStyle/>
          <a:p>
            <a:endParaRPr lang="en-US"/>
          </a:p>
        </p:txBody>
      </p:sp>
      <p:sp>
        <p:nvSpPr>
          <p:cNvPr id="35" name="Shape 26"/>
          <p:cNvSpPr/>
          <p:nvPr/>
        </p:nvSpPr>
        <p:spPr>
          <a:xfrm>
            <a:off x="9913560" y="3935373"/>
            <a:ext cx="433030" cy="433030"/>
          </a:xfrm>
          <a:prstGeom prst="roundRect">
            <a:avLst>
              <a:gd name="adj" fmla="val 211163"/>
            </a:avLst>
          </a:prstGeom>
          <a:solidFill>
            <a:srgbClr val="F9D933"/>
          </a:solidFill>
          <a:ln/>
        </p:spPr>
        <p:txBody>
          <a:bodyPr/>
          <a:lstStyle/>
          <a:p>
            <a:endParaRPr lang="en-US"/>
          </a:p>
        </p:txBody>
      </p:sp>
      <p:pic>
        <p:nvPicPr>
          <p:cNvPr id="36" name="Image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3458" y="4065270"/>
            <a:ext cx="173117" cy="173117"/>
          </a:xfrm>
          <a:prstGeom prst="rect">
            <a:avLst/>
          </a:prstGeom>
        </p:spPr>
      </p:pic>
      <p:sp>
        <p:nvSpPr>
          <p:cNvPr id="37" name="Text 27"/>
          <p:cNvSpPr/>
          <p:nvPr/>
        </p:nvSpPr>
        <p:spPr>
          <a:xfrm>
            <a:off x="8954333" y="4512707"/>
            <a:ext cx="2351484" cy="541258"/>
          </a:xfrm>
          <a:prstGeom prst="rect">
            <a:avLst/>
          </a:prstGeom>
          <a:noFill/>
          <a:ln/>
        </p:spPr>
        <p:txBody>
          <a:bodyPr wrap="squar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Radwa Waleed Elsayed</a:t>
            </a:r>
            <a:endParaRPr lang="en-US" sz="1700" dirty="0"/>
          </a:p>
        </p:txBody>
      </p:sp>
      <p:sp>
        <p:nvSpPr>
          <p:cNvPr id="38" name="Text 28"/>
          <p:cNvSpPr/>
          <p:nvPr/>
        </p:nvSpPr>
        <p:spPr>
          <a:xfrm>
            <a:off x="8954333" y="5140523"/>
            <a:ext cx="2351484" cy="230862"/>
          </a:xfrm>
          <a:prstGeom prst="rect">
            <a:avLst/>
          </a:prstGeom>
          <a:noFill/>
          <a:ln/>
        </p:spPr>
        <p:txBody>
          <a:bodyPr wrap="none" lIns="0" tIns="0" rIns="0" bIns="0" rtlCol="0" anchor="t"/>
          <a:lstStyle/>
          <a:p>
            <a:pPr marL="0" indent="0" algn="ctr">
              <a:lnSpc>
                <a:spcPts val="1800"/>
              </a:lnSpc>
              <a:buNone/>
            </a:pPr>
            <a:endParaRPr lang="en-US" sz="1100" dirty="0"/>
          </a:p>
        </p:txBody>
      </p:sp>
      <p:sp>
        <p:nvSpPr>
          <p:cNvPr id="39" name="Text 29"/>
          <p:cNvSpPr/>
          <p:nvPr/>
        </p:nvSpPr>
        <p:spPr>
          <a:xfrm>
            <a:off x="3164919" y="5747385"/>
            <a:ext cx="3143012" cy="360878"/>
          </a:xfrm>
          <a:prstGeom prst="rect">
            <a:avLst/>
          </a:prstGeom>
          <a:noFill/>
          <a:ln/>
        </p:spPr>
        <p:txBody>
          <a:bodyPr wrap="none" lIns="0" tIns="0" rIns="0" bIns="0" rtlCol="0" anchor="t"/>
          <a:lstStyle/>
          <a:p>
            <a:pPr marL="0" indent="0" algn="l">
              <a:lnSpc>
                <a:spcPts val="2800"/>
              </a:lnSpc>
              <a:buNone/>
            </a:pPr>
            <a:r>
              <a:rPr lang="en-US" sz="2250" b="1" dirty="0">
                <a:solidFill>
                  <a:srgbClr val="B05EF1"/>
                </a:solidFill>
                <a:latin typeface="Poppins Light" pitchFamily="34" charset="0"/>
                <a:ea typeface="Poppins Light" pitchFamily="34" charset="-122"/>
                <a:cs typeface="Poppins Light" pitchFamily="34" charset="-120"/>
              </a:rPr>
              <a:t>Supervisor Company</a:t>
            </a:r>
            <a:endParaRPr lang="en-US" sz="2250" dirty="0"/>
          </a:p>
        </p:txBody>
      </p:sp>
      <p:sp>
        <p:nvSpPr>
          <p:cNvPr id="40" name="Shape 30"/>
          <p:cNvSpPr/>
          <p:nvPr/>
        </p:nvSpPr>
        <p:spPr>
          <a:xfrm>
            <a:off x="3164919" y="6541175"/>
            <a:ext cx="4078129" cy="1108472"/>
          </a:xfrm>
          <a:prstGeom prst="roundRect">
            <a:avLst>
              <a:gd name="adj" fmla="val 6599"/>
            </a:avLst>
          </a:prstGeom>
          <a:solidFill>
            <a:srgbClr val="050505"/>
          </a:solidFill>
          <a:ln/>
        </p:spPr>
        <p:txBody>
          <a:bodyPr/>
          <a:lstStyle/>
          <a:p>
            <a:endParaRPr lang="en-US"/>
          </a:p>
        </p:txBody>
      </p:sp>
      <p:sp>
        <p:nvSpPr>
          <p:cNvPr id="41" name="Shape 31"/>
          <p:cNvSpPr/>
          <p:nvPr/>
        </p:nvSpPr>
        <p:spPr>
          <a:xfrm>
            <a:off x="3164919" y="6525935"/>
            <a:ext cx="4078129" cy="60960"/>
          </a:xfrm>
          <a:prstGeom prst="roundRect">
            <a:avLst>
              <a:gd name="adj" fmla="val 99458"/>
            </a:avLst>
          </a:prstGeom>
          <a:solidFill>
            <a:srgbClr val="F9D933"/>
          </a:solidFill>
          <a:ln/>
        </p:spPr>
        <p:txBody>
          <a:bodyPr/>
          <a:lstStyle/>
          <a:p>
            <a:endParaRPr lang="en-US"/>
          </a:p>
        </p:txBody>
      </p:sp>
      <p:sp>
        <p:nvSpPr>
          <p:cNvPr id="42" name="Shape 32"/>
          <p:cNvSpPr/>
          <p:nvPr/>
        </p:nvSpPr>
        <p:spPr>
          <a:xfrm>
            <a:off x="4987469" y="6324719"/>
            <a:ext cx="433030" cy="433030"/>
          </a:xfrm>
          <a:prstGeom prst="roundRect">
            <a:avLst>
              <a:gd name="adj" fmla="val 211163"/>
            </a:avLst>
          </a:prstGeom>
          <a:solidFill>
            <a:srgbClr val="F9D933"/>
          </a:solidFill>
          <a:ln/>
        </p:spPr>
        <p:txBody>
          <a:bodyPr/>
          <a:lstStyle/>
          <a:p>
            <a:endParaRPr lang="en-US"/>
          </a:p>
        </p:txBody>
      </p:sp>
      <p:pic>
        <p:nvPicPr>
          <p:cNvPr id="43" name="Image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7366" y="6454616"/>
            <a:ext cx="173117" cy="173117"/>
          </a:xfrm>
          <a:prstGeom prst="rect">
            <a:avLst/>
          </a:prstGeom>
        </p:spPr>
      </p:pic>
      <p:sp>
        <p:nvSpPr>
          <p:cNvPr id="44" name="Text 33"/>
          <p:cNvSpPr/>
          <p:nvPr/>
        </p:nvSpPr>
        <p:spPr>
          <a:xfrm>
            <a:off x="4121348" y="6902053"/>
            <a:ext cx="2165271" cy="270629"/>
          </a:xfrm>
          <a:prstGeom prst="rect">
            <a:avLst/>
          </a:prstGeom>
          <a:noFill/>
          <a:ln/>
        </p:spPr>
        <p:txBody>
          <a:bodyPr wrap="non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Eng/ Eman Ghanem</a:t>
            </a:r>
            <a:endParaRPr lang="en-US" sz="1700" dirty="0"/>
          </a:p>
        </p:txBody>
      </p:sp>
      <p:sp>
        <p:nvSpPr>
          <p:cNvPr id="45" name="Text 34"/>
          <p:cNvSpPr/>
          <p:nvPr/>
        </p:nvSpPr>
        <p:spPr>
          <a:xfrm>
            <a:off x="4301728" y="7230308"/>
            <a:ext cx="1804392" cy="225623"/>
          </a:xfrm>
          <a:prstGeom prst="rect">
            <a:avLst/>
          </a:prstGeom>
          <a:noFill/>
          <a:ln/>
        </p:spPr>
        <p:txBody>
          <a:bodyPr wrap="none" lIns="0" tIns="0" rIns="0" bIns="0" rtlCol="0" anchor="t"/>
          <a:lstStyle/>
          <a:p>
            <a:pPr marL="0" indent="0" algn="ctr">
              <a:lnSpc>
                <a:spcPts val="1750"/>
              </a:lnSpc>
              <a:buNone/>
            </a:pPr>
            <a:endParaRPr lang="en-US" sz="1400" dirty="0"/>
          </a:p>
        </p:txBody>
      </p:sp>
      <p:sp>
        <p:nvSpPr>
          <p:cNvPr id="46" name="Shape 35"/>
          <p:cNvSpPr/>
          <p:nvPr/>
        </p:nvSpPr>
        <p:spPr>
          <a:xfrm>
            <a:off x="7387352" y="6541175"/>
            <a:ext cx="4078129" cy="1108472"/>
          </a:xfrm>
          <a:prstGeom prst="roundRect">
            <a:avLst>
              <a:gd name="adj" fmla="val 6599"/>
            </a:avLst>
          </a:prstGeom>
          <a:solidFill>
            <a:srgbClr val="050505"/>
          </a:solidFill>
          <a:ln/>
        </p:spPr>
        <p:txBody>
          <a:bodyPr/>
          <a:lstStyle/>
          <a:p>
            <a:endParaRPr lang="en-US"/>
          </a:p>
        </p:txBody>
      </p:sp>
      <p:sp>
        <p:nvSpPr>
          <p:cNvPr id="47" name="Shape 36"/>
          <p:cNvSpPr/>
          <p:nvPr/>
        </p:nvSpPr>
        <p:spPr>
          <a:xfrm>
            <a:off x="7387352" y="6525935"/>
            <a:ext cx="4078129" cy="60960"/>
          </a:xfrm>
          <a:prstGeom prst="roundRect">
            <a:avLst>
              <a:gd name="adj" fmla="val 99458"/>
            </a:avLst>
          </a:prstGeom>
          <a:solidFill>
            <a:srgbClr val="F9D933"/>
          </a:solidFill>
          <a:ln/>
        </p:spPr>
        <p:txBody>
          <a:bodyPr/>
          <a:lstStyle/>
          <a:p>
            <a:endParaRPr lang="en-US"/>
          </a:p>
        </p:txBody>
      </p:sp>
      <p:sp>
        <p:nvSpPr>
          <p:cNvPr id="48" name="Shape 37"/>
          <p:cNvSpPr/>
          <p:nvPr/>
        </p:nvSpPr>
        <p:spPr>
          <a:xfrm>
            <a:off x="9209901" y="6324719"/>
            <a:ext cx="433030" cy="433030"/>
          </a:xfrm>
          <a:prstGeom prst="roundRect">
            <a:avLst>
              <a:gd name="adj" fmla="val 211163"/>
            </a:avLst>
          </a:prstGeom>
          <a:solidFill>
            <a:srgbClr val="F9D933"/>
          </a:solidFill>
          <a:ln/>
        </p:spPr>
        <p:txBody>
          <a:bodyPr/>
          <a:lstStyle/>
          <a:p>
            <a:endParaRPr lang="en-US"/>
          </a:p>
        </p:txBody>
      </p:sp>
      <p:pic>
        <p:nvPicPr>
          <p:cNvPr id="49" name="Image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9798" y="6454616"/>
            <a:ext cx="173117" cy="173117"/>
          </a:xfrm>
          <a:prstGeom prst="rect">
            <a:avLst/>
          </a:prstGeom>
        </p:spPr>
      </p:pic>
      <p:sp>
        <p:nvSpPr>
          <p:cNvPr id="50" name="Text 38"/>
          <p:cNvSpPr/>
          <p:nvPr/>
        </p:nvSpPr>
        <p:spPr>
          <a:xfrm>
            <a:off x="8343781" y="6902053"/>
            <a:ext cx="2165271" cy="270629"/>
          </a:xfrm>
          <a:prstGeom prst="rect">
            <a:avLst/>
          </a:prstGeom>
          <a:noFill/>
          <a:ln/>
        </p:spPr>
        <p:txBody>
          <a:bodyPr wrap="none" lIns="0" tIns="0" rIns="0" bIns="0" rtlCol="0" anchor="t"/>
          <a:lstStyle/>
          <a:p>
            <a:pPr marL="0" indent="0" algn="ctr">
              <a:lnSpc>
                <a:spcPts val="2100"/>
              </a:lnSpc>
              <a:buNone/>
            </a:pPr>
            <a:r>
              <a:rPr lang="en-US" sz="1700" dirty="0">
                <a:solidFill>
                  <a:srgbClr val="E5E0DF"/>
                </a:solidFill>
                <a:latin typeface="Poppins Light" pitchFamily="34" charset="0"/>
                <a:ea typeface="Poppins Light" pitchFamily="34" charset="-122"/>
                <a:cs typeface="Poppins Light" pitchFamily="34" charset="-120"/>
              </a:rPr>
              <a:t>ITC</a:t>
            </a:r>
            <a:endParaRPr lang="en-US" sz="1700" dirty="0"/>
          </a:p>
        </p:txBody>
      </p:sp>
      <p:sp>
        <p:nvSpPr>
          <p:cNvPr id="51" name="Text 39"/>
          <p:cNvSpPr/>
          <p:nvPr/>
        </p:nvSpPr>
        <p:spPr>
          <a:xfrm>
            <a:off x="7546896" y="7259241"/>
            <a:ext cx="3759041" cy="230862"/>
          </a:xfrm>
          <a:prstGeom prst="rect">
            <a:avLst/>
          </a:prstGeom>
          <a:noFill/>
          <a:ln/>
        </p:spPr>
        <p:txBody>
          <a:bodyPr wrap="none" lIns="0" tIns="0" rIns="0" bIns="0" rtlCol="0" anchor="t"/>
          <a:lstStyle/>
          <a:p>
            <a:pPr marL="0" indent="0" algn="ctr">
              <a:lnSpc>
                <a:spcPts val="1800"/>
              </a:lnSpc>
              <a:buNone/>
            </a:pPr>
            <a:endParaRPr lang="en-US" sz="11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1943933" y="243840"/>
            <a:ext cx="10742414" cy="7792760"/>
          </a:xfrm>
          <a:prstGeom prst="roundRect">
            <a:avLst>
              <a:gd name="adj" fmla="val 1539"/>
            </a:avLst>
          </a:prstGeom>
          <a:solidFill>
            <a:srgbClr val="050505"/>
          </a:solidFill>
          <a:ln w="7620">
            <a:solidFill>
              <a:srgbClr val="565151"/>
            </a:solidFill>
            <a:prstDash val="solid"/>
          </a:ln>
          <a:effectLst>
            <a:outerShdw blurRad="62230" dist="4064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526744" y="889040"/>
            <a:ext cx="508873" cy="508873"/>
          </a:xfrm>
          <a:prstGeom prst="rect">
            <a:avLst/>
          </a:prstGeom>
        </p:spPr>
      </p:pic>
      <p:sp>
        <p:nvSpPr>
          <p:cNvPr id="4" name="Text 1"/>
          <p:cNvSpPr/>
          <p:nvPr/>
        </p:nvSpPr>
        <p:spPr>
          <a:xfrm>
            <a:off x="4530923" y="851535"/>
            <a:ext cx="6082665" cy="266462"/>
          </a:xfrm>
          <a:prstGeom prst="rect">
            <a:avLst/>
          </a:prstGeom>
          <a:noFill/>
          <a:ln/>
        </p:spPr>
        <p:txBody>
          <a:bodyPr wrap="none" lIns="0" tIns="0" rIns="0" bIns="0" rtlCol="0" anchor="t"/>
          <a:lstStyle/>
          <a:p>
            <a:pPr marL="0" indent="0" algn="l">
              <a:lnSpc>
                <a:spcPts val="2050"/>
              </a:lnSpc>
              <a:buNone/>
            </a:pPr>
            <a:endParaRPr lang="en-US" sz="1300" dirty="0"/>
          </a:p>
        </p:txBody>
      </p:sp>
      <p:pic>
        <p:nvPicPr>
          <p:cNvPr id="5" name="Image 1" descr="preencoded.png"/>
          <p:cNvPicPr>
            <a:picLocks noChangeAspect="1"/>
          </p:cNvPicPr>
          <p:nvPr/>
        </p:nvPicPr>
        <p:blipFill>
          <a:blip r:embed="rId4"/>
          <a:stretch>
            <a:fillRect/>
          </a:stretch>
        </p:blipFill>
        <p:spPr>
          <a:xfrm>
            <a:off x="11628358" y="889040"/>
            <a:ext cx="490299" cy="450413"/>
          </a:xfrm>
          <a:prstGeom prst="rect">
            <a:avLst/>
          </a:prstGeom>
        </p:spPr>
      </p:pic>
      <p:sp>
        <p:nvSpPr>
          <p:cNvPr id="6" name="Text 2"/>
          <p:cNvSpPr/>
          <p:nvPr/>
        </p:nvSpPr>
        <p:spPr>
          <a:xfrm>
            <a:off x="5649635" y="1834991"/>
            <a:ext cx="3330893" cy="416362"/>
          </a:xfrm>
          <a:prstGeom prst="rect">
            <a:avLst/>
          </a:prstGeom>
          <a:noFill/>
          <a:ln/>
        </p:spPr>
        <p:txBody>
          <a:bodyPr wrap="none" lIns="0" tIns="0" rIns="0" bIns="0" rtlCol="0" anchor="t"/>
          <a:lstStyle/>
          <a:p>
            <a:pPr marL="0" indent="0" algn="ctr">
              <a:lnSpc>
                <a:spcPts val="3250"/>
              </a:lnSpc>
              <a:buNone/>
            </a:pPr>
            <a:r>
              <a:rPr lang="en-US" sz="2600" b="1" dirty="0">
                <a:solidFill>
                  <a:srgbClr val="B05EF1"/>
                </a:solidFill>
                <a:latin typeface="Poppins Light" pitchFamily="34" charset="0"/>
                <a:ea typeface="Poppins Light" pitchFamily="34" charset="-122"/>
                <a:cs typeface="Poppins Light" pitchFamily="34" charset="-120"/>
              </a:rPr>
              <a:t>Project's features</a:t>
            </a:r>
            <a:endParaRPr lang="en-US" sz="2600" dirty="0"/>
          </a:p>
        </p:txBody>
      </p:sp>
      <p:sp>
        <p:nvSpPr>
          <p:cNvPr id="7" name="Text 3"/>
          <p:cNvSpPr/>
          <p:nvPr/>
        </p:nvSpPr>
        <p:spPr>
          <a:xfrm>
            <a:off x="2526744" y="2317909"/>
            <a:ext cx="2081808" cy="260271"/>
          </a:xfrm>
          <a:prstGeom prst="rect">
            <a:avLst/>
          </a:prstGeom>
          <a:noFill/>
          <a:ln/>
        </p:spPr>
        <p:txBody>
          <a:bodyPr wrap="none" lIns="0" tIns="0" rIns="0" bIns="0" rtlCol="0" anchor="t"/>
          <a:lstStyle/>
          <a:p>
            <a:pPr marL="0" indent="0" algn="l">
              <a:lnSpc>
                <a:spcPts val="2000"/>
              </a:lnSpc>
              <a:buNone/>
            </a:pPr>
            <a:endParaRPr lang="en-US" sz="1600" dirty="0"/>
          </a:p>
        </p:txBody>
      </p:sp>
      <p:sp>
        <p:nvSpPr>
          <p:cNvPr id="8" name="Text 4"/>
          <p:cNvSpPr/>
          <p:nvPr/>
        </p:nvSpPr>
        <p:spPr>
          <a:xfrm>
            <a:off x="2526744" y="2644735"/>
            <a:ext cx="9576792" cy="936546"/>
          </a:xfrm>
          <a:prstGeom prst="rect">
            <a:avLst/>
          </a:prstGeom>
          <a:noFill/>
          <a:ln/>
        </p:spPr>
        <p:txBody>
          <a:bodyPr wrap="square" lIns="0" tIns="0" rIns="0" bIns="0" rtlCol="0" anchor="t"/>
          <a:lstStyle/>
          <a:p>
            <a:pPr marL="0" indent="0" algn="ctr">
              <a:lnSpc>
                <a:spcPts val="2450"/>
              </a:lnSpc>
              <a:buNone/>
            </a:pPr>
            <a:r>
              <a:rPr lang="en-US" sz="1950" b="1" dirty="0">
                <a:solidFill>
                  <a:srgbClr val="B05EF1"/>
                </a:solidFill>
                <a:latin typeface="Poppins Light" pitchFamily="34" charset="0"/>
                <a:ea typeface="Poppins Light" pitchFamily="34" charset="-122"/>
                <a:cs typeface="Poppins Light" pitchFamily="34" charset="-120"/>
              </a:rPr>
              <a:t>2.</a:t>
            </a:r>
            <a:r>
              <a:rPr lang="en-US" sz="1950" b="1" dirty="0">
                <a:solidFill>
                  <a:srgbClr val="F2F2F3"/>
                </a:solidFill>
                <a:latin typeface="Poppins Light" pitchFamily="34" charset="0"/>
                <a:ea typeface="Poppins Light" pitchFamily="34" charset="-122"/>
                <a:cs typeface="Poppins Light" pitchFamily="34" charset="-120"/>
              </a:rPr>
              <a:t> </a:t>
            </a:r>
            <a:r>
              <a:rPr lang="en-US" sz="1950" dirty="0">
                <a:solidFill>
                  <a:srgbClr val="F2F2F3"/>
                </a:solidFill>
                <a:latin typeface="Poppins Light" pitchFamily="34" charset="0"/>
                <a:ea typeface="Poppins Light" pitchFamily="34" charset="-122"/>
                <a:cs typeface="Poppins Light" pitchFamily="34" charset="-120"/>
              </a:rPr>
              <a:t>Awareness Video Integration Added a dedicated section to display awareness videos inside Power BI. Embedded external content to support the social-impact message of the project. </a:t>
            </a:r>
            <a:endParaRPr lang="en-US" sz="1950" dirty="0"/>
          </a:p>
        </p:txBody>
      </p:sp>
      <p:pic>
        <p:nvPicPr>
          <p:cNvPr id="9" name="Image 2" descr="preencoded.png"/>
          <p:cNvPicPr>
            <a:picLocks noChangeAspect="1"/>
          </p:cNvPicPr>
          <p:nvPr/>
        </p:nvPicPr>
        <p:blipFill>
          <a:blip r:embed="rId5"/>
          <a:stretch>
            <a:fillRect/>
          </a:stretch>
        </p:blipFill>
        <p:spPr>
          <a:xfrm>
            <a:off x="2526744" y="4018359"/>
            <a:ext cx="4585216" cy="2770942"/>
          </a:xfrm>
          <a:prstGeom prst="rect">
            <a:avLst/>
          </a:prstGeom>
        </p:spPr>
      </p:pic>
      <p:pic>
        <p:nvPicPr>
          <p:cNvPr id="10" name="Image 3" descr="preencoded.png"/>
          <p:cNvPicPr>
            <a:picLocks noChangeAspect="1"/>
          </p:cNvPicPr>
          <p:nvPr/>
        </p:nvPicPr>
        <p:blipFill>
          <a:blip r:embed="rId6"/>
          <a:stretch>
            <a:fillRect/>
          </a:stretch>
        </p:blipFill>
        <p:spPr>
          <a:xfrm>
            <a:off x="7525822" y="4018359"/>
            <a:ext cx="4585216" cy="2811066"/>
          </a:xfrm>
          <a:prstGeom prst="rect">
            <a:avLst/>
          </a:prstGeom>
        </p:spPr>
      </p:pic>
      <p:sp>
        <p:nvSpPr>
          <p:cNvPr id="11" name="Text 5"/>
          <p:cNvSpPr/>
          <p:nvPr/>
        </p:nvSpPr>
        <p:spPr>
          <a:xfrm>
            <a:off x="6065996" y="7266503"/>
            <a:ext cx="2498169" cy="312182"/>
          </a:xfrm>
          <a:prstGeom prst="rect">
            <a:avLst/>
          </a:prstGeom>
          <a:noFill/>
          <a:ln/>
        </p:spPr>
        <p:txBody>
          <a:bodyPr wrap="none" lIns="0" tIns="0" rIns="0" bIns="0" rtlCol="0" anchor="t"/>
          <a:lstStyle/>
          <a:p>
            <a:pPr marL="0" indent="0" algn="ctr">
              <a:lnSpc>
                <a:spcPts val="2450"/>
              </a:lnSpc>
              <a:buNone/>
            </a:pPr>
            <a:endParaRPr lang="en-US" sz="19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243840" y="759619"/>
            <a:ext cx="14142720" cy="6710243"/>
          </a:xfrm>
          <a:prstGeom prst="roundRect">
            <a:avLst>
              <a:gd name="adj" fmla="val 2353"/>
            </a:avLst>
          </a:prstGeom>
          <a:solidFill>
            <a:srgbClr val="050505"/>
          </a:solidFill>
          <a:ln w="7620">
            <a:solidFill>
              <a:srgbClr val="565151"/>
            </a:solidFill>
            <a:prstDash val="solid"/>
          </a:ln>
          <a:effectLst>
            <a:outerShdw blurRad="81280" dist="5461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011198" y="1609130"/>
            <a:ext cx="669965" cy="669965"/>
          </a:xfrm>
          <a:prstGeom prst="rect">
            <a:avLst/>
          </a:prstGeom>
        </p:spPr>
      </p:pic>
      <p:sp>
        <p:nvSpPr>
          <p:cNvPr id="4" name="Text 1"/>
          <p:cNvSpPr/>
          <p:nvPr/>
        </p:nvSpPr>
        <p:spPr>
          <a:xfrm>
            <a:off x="3647361" y="1559838"/>
            <a:ext cx="8007906" cy="350877"/>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5" name="Image 1" descr="preencoded.png"/>
          <p:cNvPicPr>
            <a:picLocks noChangeAspect="1"/>
          </p:cNvPicPr>
          <p:nvPr/>
        </p:nvPicPr>
        <p:blipFill>
          <a:blip r:embed="rId4"/>
          <a:stretch>
            <a:fillRect/>
          </a:stretch>
        </p:blipFill>
        <p:spPr>
          <a:xfrm>
            <a:off x="12988647" y="1609130"/>
            <a:ext cx="645557" cy="593050"/>
          </a:xfrm>
          <a:prstGeom prst="rect">
            <a:avLst/>
          </a:prstGeom>
        </p:spPr>
      </p:pic>
      <p:sp>
        <p:nvSpPr>
          <p:cNvPr id="6" name="Text 2"/>
          <p:cNvSpPr/>
          <p:nvPr/>
        </p:nvSpPr>
        <p:spPr>
          <a:xfrm>
            <a:off x="5122545" y="2854523"/>
            <a:ext cx="4385310" cy="548045"/>
          </a:xfrm>
          <a:prstGeom prst="rect">
            <a:avLst/>
          </a:prstGeom>
          <a:noFill/>
          <a:ln/>
        </p:spPr>
        <p:txBody>
          <a:bodyPr wrap="none" lIns="0" tIns="0" rIns="0" bIns="0" rtlCol="0" anchor="t"/>
          <a:lstStyle/>
          <a:p>
            <a:pPr marL="0" indent="0" algn="ctr">
              <a:lnSpc>
                <a:spcPts val="4300"/>
              </a:lnSpc>
              <a:buNone/>
            </a:pPr>
            <a:r>
              <a:rPr lang="en-US" sz="3450" b="1" dirty="0">
                <a:solidFill>
                  <a:srgbClr val="B05EF1"/>
                </a:solidFill>
                <a:latin typeface="Poppins Light" pitchFamily="34" charset="0"/>
                <a:ea typeface="Poppins Light" pitchFamily="34" charset="-122"/>
                <a:cs typeface="Poppins Light" pitchFamily="34" charset="-120"/>
              </a:rPr>
              <a:t>Project's features</a:t>
            </a:r>
            <a:endParaRPr lang="en-US" sz="3450" dirty="0"/>
          </a:p>
        </p:txBody>
      </p:sp>
      <p:sp>
        <p:nvSpPr>
          <p:cNvPr id="7" name="Text 3"/>
          <p:cNvSpPr/>
          <p:nvPr/>
        </p:nvSpPr>
        <p:spPr>
          <a:xfrm>
            <a:off x="1011198" y="3490198"/>
            <a:ext cx="2740819" cy="342543"/>
          </a:xfrm>
          <a:prstGeom prst="rect">
            <a:avLst/>
          </a:prstGeom>
          <a:noFill/>
          <a:ln/>
        </p:spPr>
        <p:txBody>
          <a:bodyPr wrap="none" lIns="0" tIns="0" rIns="0" bIns="0" rtlCol="0" anchor="t"/>
          <a:lstStyle/>
          <a:p>
            <a:pPr marL="0" indent="0" algn="l">
              <a:lnSpc>
                <a:spcPts val="2650"/>
              </a:lnSpc>
              <a:buNone/>
            </a:pPr>
            <a:endParaRPr lang="en-US" sz="2150" dirty="0"/>
          </a:p>
        </p:txBody>
      </p:sp>
      <p:sp>
        <p:nvSpPr>
          <p:cNvPr id="8" name="Text 4"/>
          <p:cNvSpPr/>
          <p:nvPr/>
        </p:nvSpPr>
        <p:spPr>
          <a:xfrm>
            <a:off x="1011198" y="3920371"/>
            <a:ext cx="12608004" cy="1233011"/>
          </a:xfrm>
          <a:prstGeom prst="rect">
            <a:avLst/>
          </a:prstGeom>
          <a:noFill/>
          <a:ln/>
        </p:spPr>
        <p:txBody>
          <a:bodyPr wrap="square" lIns="0" tIns="0" rIns="0" bIns="0" rtlCol="0" anchor="t"/>
          <a:lstStyle/>
          <a:p>
            <a:pPr marL="0" indent="0" algn="ctr">
              <a:lnSpc>
                <a:spcPts val="3200"/>
              </a:lnSpc>
              <a:buNone/>
            </a:pPr>
            <a:r>
              <a:rPr lang="en-US" sz="2550" b="1" dirty="0">
                <a:solidFill>
                  <a:srgbClr val="B05EF1"/>
                </a:solidFill>
                <a:latin typeface="Poppins Light" pitchFamily="34" charset="0"/>
                <a:ea typeface="Poppins Light" pitchFamily="34" charset="-122"/>
                <a:cs typeface="Poppins Light" pitchFamily="34" charset="-120"/>
              </a:rPr>
              <a:t>3.</a:t>
            </a:r>
            <a:r>
              <a:rPr lang="en-US" sz="2550" dirty="0">
                <a:solidFill>
                  <a:srgbClr val="F2F2F3"/>
                </a:solidFill>
                <a:latin typeface="Poppins Light" pitchFamily="34" charset="0"/>
                <a:ea typeface="Poppins Light" pitchFamily="34" charset="-122"/>
                <a:cs typeface="Poppins Light" pitchFamily="34" charset="-120"/>
              </a:rPr>
              <a:t> Advanced Filters &amp; Bookmarks Implemented advanced filters to improve interactivity. Created bookmarks for quick navigation between analytical scenarios. </a:t>
            </a:r>
            <a:endParaRPr lang="en-US" sz="2550" dirty="0"/>
          </a:p>
        </p:txBody>
      </p:sp>
      <p:pic>
        <p:nvPicPr>
          <p:cNvPr id="9" name="Image 2" descr="preencoded.png"/>
          <p:cNvPicPr>
            <a:picLocks noChangeAspect="1"/>
          </p:cNvPicPr>
          <p:nvPr/>
        </p:nvPicPr>
        <p:blipFill>
          <a:blip r:embed="rId5"/>
          <a:stretch>
            <a:fillRect/>
          </a:stretch>
        </p:blipFill>
        <p:spPr>
          <a:xfrm>
            <a:off x="3210044" y="5482233"/>
            <a:ext cx="8210312" cy="138469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1658898" y="243840"/>
            <a:ext cx="11312485" cy="7784663"/>
          </a:xfrm>
          <a:prstGeom prst="roundRect">
            <a:avLst>
              <a:gd name="adj" fmla="val 1622"/>
            </a:avLst>
          </a:prstGeom>
          <a:solidFill>
            <a:srgbClr val="050505"/>
          </a:solidFill>
          <a:ln w="7620">
            <a:solidFill>
              <a:srgbClr val="565151"/>
            </a:solidFill>
            <a:prstDash val="solid"/>
          </a:ln>
          <a:effectLst>
            <a:outerShdw blurRad="64770" dist="431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272665" y="923330"/>
            <a:ext cx="535900" cy="535900"/>
          </a:xfrm>
          <a:prstGeom prst="rect">
            <a:avLst/>
          </a:prstGeom>
        </p:spPr>
      </p:pic>
      <p:sp>
        <p:nvSpPr>
          <p:cNvPr id="4" name="Text 1"/>
          <p:cNvSpPr/>
          <p:nvPr/>
        </p:nvSpPr>
        <p:spPr>
          <a:xfrm>
            <a:off x="4382810" y="883801"/>
            <a:ext cx="6405443" cy="280511"/>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5" name="Image 1" descr="preencoded.png"/>
          <p:cNvPicPr>
            <a:picLocks noChangeAspect="1"/>
          </p:cNvPicPr>
          <p:nvPr/>
        </p:nvPicPr>
        <p:blipFill>
          <a:blip r:embed="rId4"/>
          <a:stretch>
            <a:fillRect/>
          </a:stretch>
        </p:blipFill>
        <p:spPr>
          <a:xfrm>
            <a:off x="11856363" y="923330"/>
            <a:ext cx="516374" cy="474345"/>
          </a:xfrm>
          <a:prstGeom prst="rect">
            <a:avLst/>
          </a:prstGeom>
        </p:spPr>
      </p:pic>
      <p:sp>
        <p:nvSpPr>
          <p:cNvPr id="6" name="Text 2"/>
          <p:cNvSpPr/>
          <p:nvPr/>
        </p:nvSpPr>
        <p:spPr>
          <a:xfrm>
            <a:off x="5561290" y="1919526"/>
            <a:ext cx="3507700" cy="438388"/>
          </a:xfrm>
          <a:prstGeom prst="rect">
            <a:avLst/>
          </a:prstGeom>
          <a:noFill/>
          <a:ln/>
        </p:spPr>
        <p:txBody>
          <a:bodyPr wrap="none" lIns="0" tIns="0" rIns="0" bIns="0" rtlCol="0" anchor="t"/>
          <a:lstStyle/>
          <a:p>
            <a:pPr marL="0" indent="0" algn="ctr">
              <a:lnSpc>
                <a:spcPts val="3450"/>
              </a:lnSpc>
              <a:buNone/>
            </a:pPr>
            <a:r>
              <a:rPr lang="en-US" sz="2750" b="1" dirty="0">
                <a:solidFill>
                  <a:srgbClr val="B05EF1"/>
                </a:solidFill>
                <a:latin typeface="Poppins Light" pitchFamily="34" charset="0"/>
                <a:ea typeface="Poppins Light" pitchFamily="34" charset="-122"/>
                <a:cs typeface="Poppins Light" pitchFamily="34" charset="-120"/>
              </a:rPr>
              <a:t>Project's features</a:t>
            </a:r>
            <a:endParaRPr lang="en-US" sz="2750" dirty="0"/>
          </a:p>
        </p:txBody>
      </p:sp>
      <p:sp>
        <p:nvSpPr>
          <p:cNvPr id="7" name="Text 3"/>
          <p:cNvSpPr/>
          <p:nvPr/>
        </p:nvSpPr>
        <p:spPr>
          <a:xfrm>
            <a:off x="2272665" y="2428042"/>
            <a:ext cx="2192298" cy="273963"/>
          </a:xfrm>
          <a:prstGeom prst="rect">
            <a:avLst/>
          </a:prstGeom>
          <a:noFill/>
          <a:ln/>
        </p:spPr>
        <p:txBody>
          <a:bodyPr wrap="none" lIns="0" tIns="0" rIns="0" bIns="0" rtlCol="0" anchor="t"/>
          <a:lstStyle/>
          <a:p>
            <a:pPr marL="0" indent="0" algn="l">
              <a:lnSpc>
                <a:spcPts val="2150"/>
              </a:lnSpc>
              <a:buNone/>
            </a:pPr>
            <a:endParaRPr lang="en-US" sz="1700" dirty="0"/>
          </a:p>
        </p:txBody>
      </p:sp>
      <p:sp>
        <p:nvSpPr>
          <p:cNvPr id="8" name="Text 4"/>
          <p:cNvSpPr/>
          <p:nvPr/>
        </p:nvSpPr>
        <p:spPr>
          <a:xfrm>
            <a:off x="2272665" y="2772132"/>
            <a:ext cx="10084951" cy="986552"/>
          </a:xfrm>
          <a:prstGeom prst="rect">
            <a:avLst/>
          </a:prstGeom>
          <a:noFill/>
          <a:ln/>
        </p:spPr>
        <p:txBody>
          <a:bodyPr wrap="square" lIns="0" tIns="0" rIns="0" bIns="0" rtlCol="0" anchor="t"/>
          <a:lstStyle/>
          <a:p>
            <a:pPr marL="0" indent="0" algn="ctr">
              <a:lnSpc>
                <a:spcPts val="2550"/>
              </a:lnSpc>
              <a:buNone/>
            </a:pPr>
            <a:r>
              <a:rPr lang="en-US" sz="2050" b="1" dirty="0">
                <a:solidFill>
                  <a:srgbClr val="B05EF1"/>
                </a:solidFill>
                <a:latin typeface="Poppins Light" pitchFamily="34" charset="0"/>
                <a:ea typeface="Poppins Light" pitchFamily="34" charset="-122"/>
                <a:cs typeface="Poppins Light" pitchFamily="34" charset="-120"/>
              </a:rPr>
              <a:t>4.</a:t>
            </a:r>
            <a:r>
              <a:rPr lang="en-US" sz="2050" dirty="0">
                <a:solidFill>
                  <a:srgbClr val="F2F2F3"/>
                </a:solidFill>
                <a:latin typeface="Poppins Light" pitchFamily="34" charset="0"/>
                <a:ea typeface="Poppins Light" pitchFamily="34" charset="-122"/>
                <a:cs typeface="Poppins Light" pitchFamily="34" charset="-120"/>
              </a:rPr>
              <a:t> Home Page &amp; Insights Page Developed a Home page to act as a navigation hub. Built an Insights page summarizing key findings, KPIs, and recommendations.</a:t>
            </a:r>
            <a:endParaRPr lang="en-US" sz="2050" dirty="0"/>
          </a:p>
        </p:txBody>
      </p:sp>
      <p:pic>
        <p:nvPicPr>
          <p:cNvPr id="9" name="Image 2" descr="preencoded.png"/>
          <p:cNvPicPr>
            <a:picLocks noChangeAspect="1"/>
          </p:cNvPicPr>
          <p:nvPr/>
        </p:nvPicPr>
        <p:blipFill>
          <a:blip r:embed="rId5"/>
          <a:stretch>
            <a:fillRect/>
          </a:stretch>
        </p:blipFill>
        <p:spPr>
          <a:xfrm>
            <a:off x="2272665" y="4218980"/>
            <a:ext cx="4828461" cy="2693908"/>
          </a:xfrm>
          <a:prstGeom prst="rect">
            <a:avLst/>
          </a:prstGeom>
        </p:spPr>
      </p:pic>
      <p:pic>
        <p:nvPicPr>
          <p:cNvPr id="10" name="Image 3" descr="preencoded.png"/>
          <p:cNvPicPr>
            <a:picLocks noChangeAspect="1"/>
          </p:cNvPicPr>
          <p:nvPr/>
        </p:nvPicPr>
        <p:blipFill>
          <a:blip r:embed="rId6"/>
          <a:stretch>
            <a:fillRect/>
          </a:stretch>
        </p:blipFill>
        <p:spPr>
          <a:xfrm>
            <a:off x="7536656" y="4218980"/>
            <a:ext cx="4828461" cy="2708434"/>
          </a:xfrm>
          <a:prstGeom prst="rect">
            <a:avLst/>
          </a:prstGeom>
        </p:spPr>
      </p:pic>
      <p:sp>
        <p:nvSpPr>
          <p:cNvPr id="11" name="Text 5"/>
          <p:cNvSpPr/>
          <p:nvPr/>
        </p:nvSpPr>
        <p:spPr>
          <a:xfrm>
            <a:off x="2272665" y="7321987"/>
            <a:ext cx="10084951" cy="224314"/>
          </a:xfrm>
          <a:prstGeom prst="rect">
            <a:avLst/>
          </a:prstGeom>
          <a:noFill/>
          <a:ln/>
        </p:spPr>
        <p:txBody>
          <a:bodyPr wrap="none" lIns="0" tIns="0" rIns="0" bIns="0" rtlCol="0" anchor="t"/>
          <a:lstStyle/>
          <a:p>
            <a:pPr marL="0" indent="0" algn="l">
              <a:lnSpc>
                <a:spcPts val="1750"/>
              </a:lnSpc>
              <a:buNone/>
            </a:pPr>
            <a:endParaRPr lang="en-US" sz="11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1C84-EF35-C5C7-0E80-F8E044AB970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762C067-1FBB-28A5-C73F-FB74A2D8FF7D}"/>
              </a:ext>
            </a:extLst>
          </p:cNvPr>
          <p:cNvSpPr/>
          <p:nvPr/>
        </p:nvSpPr>
        <p:spPr>
          <a:xfrm>
            <a:off x="1658898" y="243840"/>
            <a:ext cx="11312485" cy="7784663"/>
          </a:xfrm>
          <a:prstGeom prst="roundRect">
            <a:avLst>
              <a:gd name="adj" fmla="val 1622"/>
            </a:avLst>
          </a:prstGeom>
          <a:solidFill>
            <a:srgbClr val="050505"/>
          </a:solidFill>
          <a:ln w="7620">
            <a:solidFill>
              <a:srgbClr val="565151"/>
            </a:solidFill>
            <a:prstDash val="solid"/>
          </a:ln>
          <a:effectLst>
            <a:outerShdw blurRad="64770" dist="43180" dir="5400000" algn="bl" rotWithShape="0">
              <a:srgbClr val="000000">
                <a:alpha val="10000"/>
              </a:srgbClr>
            </a:outerShdw>
          </a:effectLst>
        </p:spPr>
        <p:txBody>
          <a:bodyPr/>
          <a:lstStyle/>
          <a:p>
            <a:endParaRPr lang="en-US"/>
          </a:p>
        </p:txBody>
      </p:sp>
      <p:pic>
        <p:nvPicPr>
          <p:cNvPr id="3" name="Image 0" descr="preencoded.png">
            <a:extLst>
              <a:ext uri="{FF2B5EF4-FFF2-40B4-BE49-F238E27FC236}">
                <a16:creationId xmlns:a16="http://schemas.microsoft.com/office/drawing/2014/main" id="{D90C4E85-85B5-B4A9-1A8D-CDDE77B47735}"/>
              </a:ext>
            </a:extLst>
          </p:cNvPr>
          <p:cNvPicPr>
            <a:picLocks noChangeAspect="1"/>
          </p:cNvPicPr>
          <p:nvPr/>
        </p:nvPicPr>
        <p:blipFill>
          <a:blip r:embed="rId3"/>
          <a:stretch>
            <a:fillRect/>
          </a:stretch>
        </p:blipFill>
        <p:spPr>
          <a:xfrm>
            <a:off x="2272665" y="923330"/>
            <a:ext cx="535900" cy="535900"/>
          </a:xfrm>
          <a:prstGeom prst="rect">
            <a:avLst/>
          </a:prstGeom>
        </p:spPr>
      </p:pic>
      <p:sp>
        <p:nvSpPr>
          <p:cNvPr id="4" name="Text 1">
            <a:extLst>
              <a:ext uri="{FF2B5EF4-FFF2-40B4-BE49-F238E27FC236}">
                <a16:creationId xmlns:a16="http://schemas.microsoft.com/office/drawing/2014/main" id="{B97F44BD-21B1-33AA-BC91-F6B46D42AD71}"/>
              </a:ext>
            </a:extLst>
          </p:cNvPr>
          <p:cNvSpPr/>
          <p:nvPr/>
        </p:nvSpPr>
        <p:spPr>
          <a:xfrm>
            <a:off x="4382810" y="883801"/>
            <a:ext cx="6405443" cy="280511"/>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5" name="Image 1" descr="preencoded.png">
            <a:extLst>
              <a:ext uri="{FF2B5EF4-FFF2-40B4-BE49-F238E27FC236}">
                <a16:creationId xmlns:a16="http://schemas.microsoft.com/office/drawing/2014/main" id="{A7EF93E8-E3AA-E0A1-203D-6A60FEB144B3}"/>
              </a:ext>
            </a:extLst>
          </p:cNvPr>
          <p:cNvPicPr>
            <a:picLocks noChangeAspect="1"/>
          </p:cNvPicPr>
          <p:nvPr/>
        </p:nvPicPr>
        <p:blipFill>
          <a:blip r:embed="rId4"/>
          <a:stretch>
            <a:fillRect/>
          </a:stretch>
        </p:blipFill>
        <p:spPr>
          <a:xfrm>
            <a:off x="11856363" y="923330"/>
            <a:ext cx="516374" cy="474345"/>
          </a:xfrm>
          <a:prstGeom prst="rect">
            <a:avLst/>
          </a:prstGeom>
        </p:spPr>
      </p:pic>
      <p:sp>
        <p:nvSpPr>
          <p:cNvPr id="6" name="Text 2">
            <a:extLst>
              <a:ext uri="{FF2B5EF4-FFF2-40B4-BE49-F238E27FC236}">
                <a16:creationId xmlns:a16="http://schemas.microsoft.com/office/drawing/2014/main" id="{C9C58A57-60C3-3867-1FF0-38152A722821}"/>
              </a:ext>
            </a:extLst>
          </p:cNvPr>
          <p:cNvSpPr/>
          <p:nvPr/>
        </p:nvSpPr>
        <p:spPr>
          <a:xfrm>
            <a:off x="5561290" y="1919526"/>
            <a:ext cx="3507700" cy="438388"/>
          </a:xfrm>
          <a:prstGeom prst="rect">
            <a:avLst/>
          </a:prstGeom>
          <a:noFill/>
          <a:ln/>
        </p:spPr>
        <p:txBody>
          <a:bodyPr wrap="none" lIns="0" tIns="0" rIns="0" bIns="0" rtlCol="0" anchor="t"/>
          <a:lstStyle/>
          <a:p>
            <a:pPr marL="0" indent="0" algn="ctr">
              <a:lnSpc>
                <a:spcPts val="3450"/>
              </a:lnSpc>
              <a:buNone/>
            </a:pPr>
            <a:r>
              <a:rPr lang="en-US" sz="2750" b="1" dirty="0">
                <a:solidFill>
                  <a:srgbClr val="B05EF1"/>
                </a:solidFill>
                <a:latin typeface="Poppins Light" pitchFamily="34" charset="0"/>
                <a:ea typeface="Poppins Light" pitchFamily="34" charset="-122"/>
                <a:cs typeface="Poppins Light" pitchFamily="34" charset="-120"/>
              </a:rPr>
              <a:t>Project's features</a:t>
            </a:r>
            <a:endParaRPr lang="en-US" sz="2750" dirty="0"/>
          </a:p>
        </p:txBody>
      </p:sp>
      <p:sp>
        <p:nvSpPr>
          <p:cNvPr id="7" name="Text 3">
            <a:extLst>
              <a:ext uri="{FF2B5EF4-FFF2-40B4-BE49-F238E27FC236}">
                <a16:creationId xmlns:a16="http://schemas.microsoft.com/office/drawing/2014/main" id="{B8CAEAAB-FD87-B550-B720-D032ACBEF083}"/>
              </a:ext>
            </a:extLst>
          </p:cNvPr>
          <p:cNvSpPr/>
          <p:nvPr/>
        </p:nvSpPr>
        <p:spPr>
          <a:xfrm>
            <a:off x="2272665" y="2428042"/>
            <a:ext cx="2192298" cy="273963"/>
          </a:xfrm>
          <a:prstGeom prst="rect">
            <a:avLst/>
          </a:prstGeom>
          <a:noFill/>
          <a:ln/>
        </p:spPr>
        <p:txBody>
          <a:bodyPr wrap="none" lIns="0" tIns="0" rIns="0" bIns="0" rtlCol="0" anchor="t"/>
          <a:lstStyle/>
          <a:p>
            <a:pPr marL="0" indent="0" algn="l">
              <a:lnSpc>
                <a:spcPts val="2150"/>
              </a:lnSpc>
              <a:buNone/>
            </a:pPr>
            <a:endParaRPr lang="en-US" sz="1700" dirty="0"/>
          </a:p>
        </p:txBody>
      </p:sp>
      <p:sp>
        <p:nvSpPr>
          <p:cNvPr id="8" name="Text 4">
            <a:extLst>
              <a:ext uri="{FF2B5EF4-FFF2-40B4-BE49-F238E27FC236}">
                <a16:creationId xmlns:a16="http://schemas.microsoft.com/office/drawing/2014/main" id="{D0BD8BFA-298C-61E4-A8D6-4CE886957488}"/>
              </a:ext>
            </a:extLst>
          </p:cNvPr>
          <p:cNvSpPr/>
          <p:nvPr/>
        </p:nvSpPr>
        <p:spPr>
          <a:xfrm>
            <a:off x="2272665" y="2772132"/>
            <a:ext cx="10084951" cy="986552"/>
          </a:xfrm>
          <a:prstGeom prst="rect">
            <a:avLst/>
          </a:prstGeom>
          <a:noFill/>
          <a:ln/>
        </p:spPr>
        <p:txBody>
          <a:bodyPr wrap="square" lIns="0" tIns="0" rIns="0" bIns="0" rtlCol="0" anchor="t"/>
          <a:lstStyle/>
          <a:p>
            <a:pPr marL="0" indent="0" algn="ctr">
              <a:lnSpc>
                <a:spcPts val="2550"/>
              </a:lnSpc>
              <a:buNone/>
            </a:pPr>
            <a:r>
              <a:rPr lang="en-US" sz="2050" b="1" dirty="0">
                <a:solidFill>
                  <a:srgbClr val="B05EF1"/>
                </a:solidFill>
                <a:latin typeface="Poppins Light" pitchFamily="34" charset="0"/>
                <a:ea typeface="Poppins Light" pitchFamily="34" charset="-122"/>
                <a:cs typeface="Poppins Light" pitchFamily="34" charset="-120"/>
              </a:rPr>
              <a:t>4.</a:t>
            </a:r>
            <a:r>
              <a:rPr lang="en-US" sz="2050" dirty="0">
                <a:solidFill>
                  <a:srgbClr val="F2F2F3"/>
                </a:solidFill>
                <a:latin typeface="Poppins Light" pitchFamily="34" charset="0"/>
                <a:ea typeface="Poppins Light" pitchFamily="34" charset="-122"/>
                <a:cs typeface="Poppins Light" pitchFamily="34" charset="-120"/>
              </a:rPr>
              <a:t> Home Page &amp; Insights Page Developed a Home page to act as a navigation hub. Built an Insights page summarizing key findings, KPIs, and recommendations.</a:t>
            </a:r>
            <a:endParaRPr lang="en-US" sz="2050" dirty="0"/>
          </a:p>
        </p:txBody>
      </p:sp>
      <p:sp>
        <p:nvSpPr>
          <p:cNvPr id="11" name="Text 5">
            <a:extLst>
              <a:ext uri="{FF2B5EF4-FFF2-40B4-BE49-F238E27FC236}">
                <a16:creationId xmlns:a16="http://schemas.microsoft.com/office/drawing/2014/main" id="{71F5FA5E-95A2-9C32-DE63-5EF876D304FB}"/>
              </a:ext>
            </a:extLst>
          </p:cNvPr>
          <p:cNvSpPr/>
          <p:nvPr/>
        </p:nvSpPr>
        <p:spPr>
          <a:xfrm>
            <a:off x="2272665" y="7321987"/>
            <a:ext cx="10084951" cy="224314"/>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13" name="Picture 12">
            <a:extLst>
              <a:ext uri="{FF2B5EF4-FFF2-40B4-BE49-F238E27FC236}">
                <a16:creationId xmlns:a16="http://schemas.microsoft.com/office/drawing/2014/main" id="{A4F071F5-CDF1-66C4-9553-E25F4F83882D}"/>
              </a:ext>
            </a:extLst>
          </p:cNvPr>
          <p:cNvPicPr>
            <a:picLocks noChangeAspect="1"/>
          </p:cNvPicPr>
          <p:nvPr/>
        </p:nvPicPr>
        <p:blipFill>
          <a:blip r:embed="rId5"/>
          <a:stretch>
            <a:fillRect/>
          </a:stretch>
        </p:blipFill>
        <p:spPr>
          <a:xfrm>
            <a:off x="2486678" y="4218980"/>
            <a:ext cx="4828462" cy="2708434"/>
          </a:xfrm>
          <a:prstGeom prst="rect">
            <a:avLst/>
          </a:prstGeom>
        </p:spPr>
      </p:pic>
      <p:pic>
        <p:nvPicPr>
          <p:cNvPr id="15" name="Picture 14">
            <a:extLst>
              <a:ext uri="{FF2B5EF4-FFF2-40B4-BE49-F238E27FC236}">
                <a16:creationId xmlns:a16="http://schemas.microsoft.com/office/drawing/2014/main" id="{776A2777-2F73-AFE1-CDBF-BE8F8E8A1A1C}"/>
              </a:ext>
            </a:extLst>
          </p:cNvPr>
          <p:cNvPicPr>
            <a:picLocks noChangeAspect="1"/>
          </p:cNvPicPr>
          <p:nvPr/>
        </p:nvPicPr>
        <p:blipFill>
          <a:blip r:embed="rId6"/>
          <a:stretch>
            <a:fillRect/>
          </a:stretch>
        </p:blipFill>
        <p:spPr>
          <a:xfrm>
            <a:off x="7529154" y="4309824"/>
            <a:ext cx="4828462" cy="2617589"/>
          </a:xfrm>
          <a:prstGeom prst="rect">
            <a:avLst/>
          </a:prstGeom>
        </p:spPr>
      </p:pic>
    </p:spTree>
    <p:extLst>
      <p:ext uri="{BB962C8B-B14F-4D97-AF65-F5344CB8AC3E}">
        <p14:creationId xmlns:p14="http://schemas.microsoft.com/office/powerpoint/2010/main" val="1864287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1703903" y="243840"/>
            <a:ext cx="11222593" cy="7785378"/>
          </a:xfrm>
          <a:prstGeom prst="roundRect">
            <a:avLst>
              <a:gd name="adj" fmla="val 1609"/>
            </a:avLst>
          </a:prstGeom>
          <a:solidFill>
            <a:srgbClr val="050505"/>
          </a:solidFill>
          <a:ln w="7620">
            <a:solidFill>
              <a:srgbClr val="565151"/>
            </a:solidFill>
            <a:prstDash val="solid"/>
          </a:ln>
          <a:effectLst>
            <a:outerShdw blurRad="64770" dist="431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312789" y="917972"/>
            <a:ext cx="531614" cy="531614"/>
          </a:xfrm>
          <a:prstGeom prst="rect">
            <a:avLst/>
          </a:prstGeom>
        </p:spPr>
      </p:pic>
      <p:sp>
        <p:nvSpPr>
          <p:cNvPr id="4" name="Text 1"/>
          <p:cNvSpPr/>
          <p:nvPr/>
        </p:nvSpPr>
        <p:spPr>
          <a:xfrm>
            <a:off x="4406146" y="878800"/>
            <a:ext cx="6354604" cy="278249"/>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5" name="Image 1" descr="preencoded.png"/>
          <p:cNvPicPr>
            <a:picLocks noChangeAspect="1"/>
          </p:cNvPicPr>
          <p:nvPr/>
        </p:nvPicPr>
        <p:blipFill>
          <a:blip r:embed="rId4"/>
          <a:stretch>
            <a:fillRect/>
          </a:stretch>
        </p:blipFill>
        <p:spPr>
          <a:xfrm>
            <a:off x="11820525" y="917972"/>
            <a:ext cx="512207" cy="470535"/>
          </a:xfrm>
          <a:prstGeom prst="rect">
            <a:avLst/>
          </a:prstGeom>
        </p:spPr>
      </p:pic>
      <p:sp>
        <p:nvSpPr>
          <p:cNvPr id="6" name="Text 2"/>
          <p:cNvSpPr/>
          <p:nvPr/>
        </p:nvSpPr>
        <p:spPr>
          <a:xfrm>
            <a:off x="5575221" y="1906310"/>
            <a:ext cx="3479840" cy="434935"/>
          </a:xfrm>
          <a:prstGeom prst="rect">
            <a:avLst/>
          </a:prstGeom>
          <a:noFill/>
          <a:ln/>
        </p:spPr>
        <p:txBody>
          <a:bodyPr wrap="none" lIns="0" tIns="0" rIns="0" bIns="0" rtlCol="0" anchor="t"/>
          <a:lstStyle/>
          <a:p>
            <a:pPr marL="0" indent="0" algn="ctr">
              <a:lnSpc>
                <a:spcPts val="3400"/>
              </a:lnSpc>
              <a:buNone/>
            </a:pPr>
            <a:r>
              <a:rPr lang="en-US" sz="2700" b="1" dirty="0">
                <a:solidFill>
                  <a:srgbClr val="B05EF1"/>
                </a:solidFill>
                <a:latin typeface="Poppins Light" pitchFamily="34" charset="0"/>
                <a:ea typeface="Poppins Light" pitchFamily="34" charset="-122"/>
                <a:cs typeface="Poppins Light" pitchFamily="34" charset="-120"/>
              </a:rPr>
              <a:t>Project's features</a:t>
            </a:r>
            <a:endParaRPr lang="en-US" sz="2700" dirty="0"/>
          </a:p>
        </p:txBody>
      </p:sp>
      <p:sp>
        <p:nvSpPr>
          <p:cNvPr id="7" name="Text 3"/>
          <p:cNvSpPr/>
          <p:nvPr/>
        </p:nvSpPr>
        <p:spPr>
          <a:xfrm>
            <a:off x="2312789" y="2410778"/>
            <a:ext cx="2609850" cy="326231"/>
          </a:xfrm>
          <a:prstGeom prst="rect">
            <a:avLst/>
          </a:prstGeom>
          <a:noFill/>
          <a:ln/>
        </p:spPr>
        <p:txBody>
          <a:bodyPr wrap="none" lIns="0" tIns="0" rIns="0" bIns="0" rtlCol="0" anchor="t"/>
          <a:lstStyle/>
          <a:p>
            <a:pPr marL="0" indent="0" algn="l">
              <a:lnSpc>
                <a:spcPts val="2550"/>
              </a:lnSpc>
              <a:buNone/>
            </a:pPr>
            <a:endParaRPr lang="en-US" sz="2050" dirty="0"/>
          </a:p>
        </p:txBody>
      </p:sp>
      <p:sp>
        <p:nvSpPr>
          <p:cNvPr id="8" name="Text 4"/>
          <p:cNvSpPr/>
          <p:nvPr/>
        </p:nvSpPr>
        <p:spPr>
          <a:xfrm>
            <a:off x="2312789" y="2806541"/>
            <a:ext cx="10004822" cy="978694"/>
          </a:xfrm>
          <a:prstGeom prst="rect">
            <a:avLst/>
          </a:prstGeom>
          <a:noFill/>
          <a:ln/>
        </p:spPr>
        <p:txBody>
          <a:bodyPr wrap="square" lIns="0" tIns="0" rIns="0" bIns="0" rtlCol="0" anchor="t"/>
          <a:lstStyle/>
          <a:p>
            <a:pPr marL="0" indent="0" algn="ctr">
              <a:lnSpc>
                <a:spcPts val="2550"/>
              </a:lnSpc>
              <a:buNone/>
            </a:pPr>
            <a:r>
              <a:rPr lang="en-US" sz="2050" b="1" dirty="0">
                <a:solidFill>
                  <a:srgbClr val="B05EF1"/>
                </a:solidFill>
                <a:latin typeface="Poppins Light" pitchFamily="34" charset="0"/>
                <a:ea typeface="Poppins Light" pitchFamily="34" charset="-122"/>
                <a:cs typeface="Poppins Light" pitchFamily="34" charset="-120"/>
              </a:rPr>
              <a:t>5.</a:t>
            </a:r>
            <a:r>
              <a:rPr lang="en-US" sz="2050" dirty="0">
                <a:solidFill>
                  <a:srgbClr val="F2F2F3"/>
                </a:solidFill>
                <a:latin typeface="Poppins Light" pitchFamily="34" charset="0"/>
                <a:ea typeface="Poppins Light" pitchFamily="34" charset="-122"/>
                <a:cs typeface="Poppins Light" pitchFamily="34" charset="-120"/>
              </a:rPr>
              <a:t> Drill Down &amp; Drill Through Enabled deeper exploration of the data through multiple hierarchy levels. Added Drill Through pages for detailed analysis based on user selections. </a:t>
            </a:r>
            <a:endParaRPr lang="en-US" sz="2050" dirty="0"/>
          </a:p>
        </p:txBody>
      </p:sp>
      <p:pic>
        <p:nvPicPr>
          <p:cNvPr id="9" name="Image 2" descr="preencoded.png"/>
          <p:cNvPicPr>
            <a:picLocks noChangeAspect="1"/>
          </p:cNvPicPr>
          <p:nvPr/>
        </p:nvPicPr>
        <p:blipFill>
          <a:blip r:embed="rId5"/>
          <a:stretch>
            <a:fillRect/>
          </a:stretch>
        </p:blipFill>
        <p:spPr>
          <a:xfrm>
            <a:off x="2312789" y="4241959"/>
            <a:ext cx="4790242" cy="2694742"/>
          </a:xfrm>
          <a:prstGeom prst="rect">
            <a:avLst/>
          </a:prstGeom>
        </p:spPr>
      </p:pic>
      <p:pic>
        <p:nvPicPr>
          <p:cNvPr id="10" name="Image 3" descr="preencoded.png"/>
          <p:cNvPicPr>
            <a:picLocks noChangeAspect="1"/>
          </p:cNvPicPr>
          <p:nvPr/>
        </p:nvPicPr>
        <p:blipFill>
          <a:blip r:embed="rId6"/>
          <a:stretch>
            <a:fillRect/>
          </a:stretch>
        </p:blipFill>
        <p:spPr>
          <a:xfrm>
            <a:off x="7534989" y="4241959"/>
            <a:ext cx="4790242" cy="2688669"/>
          </a:xfrm>
          <a:prstGeom prst="rect">
            <a:avLst/>
          </a:prstGeom>
        </p:spPr>
      </p:pic>
      <p:sp>
        <p:nvSpPr>
          <p:cNvPr id="11" name="Text 5"/>
          <p:cNvSpPr/>
          <p:nvPr/>
        </p:nvSpPr>
        <p:spPr>
          <a:xfrm>
            <a:off x="2312789" y="7328178"/>
            <a:ext cx="10004822" cy="222647"/>
          </a:xfrm>
          <a:prstGeom prst="rect">
            <a:avLst/>
          </a:prstGeom>
          <a:noFill/>
          <a:ln/>
        </p:spPr>
        <p:txBody>
          <a:bodyPr wrap="none" lIns="0" tIns="0" rIns="0" bIns="0" rtlCol="0" anchor="t"/>
          <a:lstStyle/>
          <a:p>
            <a:pPr marL="0" indent="0" algn="l">
              <a:lnSpc>
                <a:spcPts val="1750"/>
              </a:lnSpc>
              <a:buNone/>
            </a:pPr>
            <a:endParaRPr lang="en-US" sz="10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1701284" y="243840"/>
            <a:ext cx="11227713" cy="7780020"/>
          </a:xfrm>
          <a:prstGeom prst="roundRect">
            <a:avLst>
              <a:gd name="adj" fmla="val 1611"/>
            </a:avLst>
          </a:prstGeom>
          <a:solidFill>
            <a:srgbClr val="050505"/>
          </a:solidFill>
          <a:ln w="7620">
            <a:solidFill>
              <a:srgbClr val="565151"/>
            </a:solidFill>
            <a:prstDash val="solid"/>
          </a:ln>
          <a:effectLst>
            <a:outerShdw blurRad="64770" dist="431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310527" y="918210"/>
            <a:ext cx="531852" cy="531852"/>
          </a:xfrm>
          <a:prstGeom prst="rect">
            <a:avLst/>
          </a:prstGeom>
        </p:spPr>
      </p:pic>
      <p:sp>
        <p:nvSpPr>
          <p:cNvPr id="4" name="Text 1"/>
          <p:cNvSpPr/>
          <p:nvPr/>
        </p:nvSpPr>
        <p:spPr>
          <a:xfrm>
            <a:off x="4404836" y="879038"/>
            <a:ext cx="6357342" cy="278487"/>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5" name="Image 1" descr="preencoded.png"/>
          <p:cNvPicPr>
            <a:picLocks noChangeAspect="1"/>
          </p:cNvPicPr>
          <p:nvPr/>
        </p:nvPicPr>
        <p:blipFill>
          <a:blip r:embed="rId4"/>
          <a:stretch>
            <a:fillRect/>
          </a:stretch>
        </p:blipFill>
        <p:spPr>
          <a:xfrm>
            <a:off x="11822311" y="918210"/>
            <a:ext cx="512445" cy="470773"/>
          </a:xfrm>
          <a:prstGeom prst="rect">
            <a:avLst/>
          </a:prstGeom>
        </p:spPr>
      </p:pic>
      <p:sp>
        <p:nvSpPr>
          <p:cNvPr id="6" name="Text 2"/>
          <p:cNvSpPr/>
          <p:nvPr/>
        </p:nvSpPr>
        <p:spPr>
          <a:xfrm>
            <a:off x="5574387" y="1906905"/>
            <a:ext cx="3481388" cy="435173"/>
          </a:xfrm>
          <a:prstGeom prst="rect">
            <a:avLst/>
          </a:prstGeom>
          <a:noFill/>
          <a:ln/>
        </p:spPr>
        <p:txBody>
          <a:bodyPr wrap="none" lIns="0" tIns="0" rIns="0" bIns="0" rtlCol="0" anchor="t"/>
          <a:lstStyle/>
          <a:p>
            <a:pPr marL="0" indent="0" algn="ctr">
              <a:lnSpc>
                <a:spcPts val="3400"/>
              </a:lnSpc>
              <a:buNone/>
            </a:pPr>
            <a:r>
              <a:rPr lang="en-US" sz="2700" b="1" dirty="0">
                <a:solidFill>
                  <a:srgbClr val="B05EF1"/>
                </a:solidFill>
                <a:latin typeface="Poppins Light" pitchFamily="34" charset="0"/>
                <a:ea typeface="Poppins Light" pitchFamily="34" charset="-122"/>
                <a:cs typeface="Poppins Light" pitchFamily="34" charset="-120"/>
              </a:rPr>
              <a:t>Project's features</a:t>
            </a:r>
            <a:endParaRPr lang="en-US" sz="2700" dirty="0"/>
          </a:p>
        </p:txBody>
      </p:sp>
      <p:sp>
        <p:nvSpPr>
          <p:cNvPr id="7" name="Text 3"/>
          <p:cNvSpPr/>
          <p:nvPr/>
        </p:nvSpPr>
        <p:spPr>
          <a:xfrm>
            <a:off x="2310527" y="2411611"/>
            <a:ext cx="2611041" cy="326350"/>
          </a:xfrm>
          <a:prstGeom prst="rect">
            <a:avLst/>
          </a:prstGeom>
          <a:noFill/>
          <a:ln/>
        </p:spPr>
        <p:txBody>
          <a:bodyPr wrap="none" lIns="0" tIns="0" rIns="0" bIns="0" rtlCol="0" anchor="t"/>
          <a:lstStyle/>
          <a:p>
            <a:pPr marL="0" indent="0" algn="l">
              <a:lnSpc>
                <a:spcPts val="2550"/>
              </a:lnSpc>
              <a:buNone/>
            </a:pPr>
            <a:endParaRPr lang="en-US" sz="2050" dirty="0"/>
          </a:p>
        </p:txBody>
      </p:sp>
      <p:sp>
        <p:nvSpPr>
          <p:cNvPr id="8" name="Text 4"/>
          <p:cNvSpPr/>
          <p:nvPr/>
        </p:nvSpPr>
        <p:spPr>
          <a:xfrm>
            <a:off x="2310527" y="2807494"/>
            <a:ext cx="10009227" cy="979051"/>
          </a:xfrm>
          <a:prstGeom prst="rect">
            <a:avLst/>
          </a:prstGeom>
          <a:noFill/>
          <a:ln/>
        </p:spPr>
        <p:txBody>
          <a:bodyPr wrap="square" lIns="0" tIns="0" rIns="0" bIns="0" rtlCol="0" anchor="t"/>
          <a:lstStyle/>
          <a:p>
            <a:pPr marL="0" indent="0" algn="ctr">
              <a:lnSpc>
                <a:spcPts val="2550"/>
              </a:lnSpc>
              <a:buNone/>
            </a:pPr>
            <a:r>
              <a:rPr lang="en-US" sz="2050" b="1" dirty="0">
                <a:solidFill>
                  <a:srgbClr val="B05EF1"/>
                </a:solidFill>
                <a:latin typeface="Poppins Light" pitchFamily="34" charset="0"/>
                <a:ea typeface="Poppins Light" pitchFamily="34" charset="-122"/>
                <a:cs typeface="Poppins Light" pitchFamily="34" charset="-120"/>
              </a:rPr>
              <a:t>6.</a:t>
            </a:r>
            <a:r>
              <a:rPr lang="en-US" sz="2050" dirty="0">
                <a:solidFill>
                  <a:srgbClr val="F2F2F3"/>
                </a:solidFill>
                <a:latin typeface="Poppins Light" pitchFamily="34" charset="0"/>
                <a:ea typeface="Poppins Light" pitchFamily="34" charset="-122"/>
                <a:cs typeface="Poppins Light" pitchFamily="34" charset="-120"/>
              </a:rPr>
              <a:t> Interactive Tooltips (Hover) Added hover-based tooltips that reveal extra information. Helps keep the dashboard clean while providing deeper insights on demand. </a:t>
            </a:r>
            <a:endParaRPr lang="en-US" sz="2050" dirty="0"/>
          </a:p>
        </p:txBody>
      </p:sp>
      <p:pic>
        <p:nvPicPr>
          <p:cNvPr id="9" name="Image 2" descr="preencoded.png"/>
          <p:cNvPicPr>
            <a:picLocks noChangeAspect="1"/>
          </p:cNvPicPr>
          <p:nvPr/>
        </p:nvPicPr>
        <p:blipFill>
          <a:blip r:embed="rId5"/>
          <a:stretch>
            <a:fillRect/>
          </a:stretch>
        </p:blipFill>
        <p:spPr>
          <a:xfrm>
            <a:off x="2310527" y="4243388"/>
            <a:ext cx="4792266" cy="2685098"/>
          </a:xfrm>
          <a:prstGeom prst="rect">
            <a:avLst/>
          </a:prstGeom>
        </p:spPr>
      </p:pic>
      <p:pic>
        <p:nvPicPr>
          <p:cNvPr id="10" name="Image 3" descr="preencoded.png"/>
          <p:cNvPicPr>
            <a:picLocks noChangeAspect="1"/>
          </p:cNvPicPr>
          <p:nvPr/>
        </p:nvPicPr>
        <p:blipFill>
          <a:blip r:embed="rId6"/>
          <a:stretch>
            <a:fillRect/>
          </a:stretch>
        </p:blipFill>
        <p:spPr>
          <a:xfrm>
            <a:off x="7534989" y="4243388"/>
            <a:ext cx="4792266" cy="2687479"/>
          </a:xfrm>
          <a:prstGeom prst="rect">
            <a:avLst/>
          </a:prstGeom>
        </p:spPr>
      </p:pic>
      <p:sp>
        <p:nvSpPr>
          <p:cNvPr id="11" name="Text 5"/>
          <p:cNvSpPr/>
          <p:nvPr/>
        </p:nvSpPr>
        <p:spPr>
          <a:xfrm>
            <a:off x="2310527" y="7322344"/>
            <a:ext cx="10009227" cy="222885"/>
          </a:xfrm>
          <a:prstGeom prst="rect">
            <a:avLst/>
          </a:prstGeom>
          <a:noFill/>
          <a:ln/>
        </p:spPr>
        <p:txBody>
          <a:bodyPr wrap="none" lIns="0" tIns="0" rIns="0" bIns="0" rtlCol="0" anchor="t"/>
          <a:lstStyle/>
          <a:p>
            <a:pPr marL="0" indent="0" algn="l">
              <a:lnSpc>
                <a:spcPts val="1750"/>
              </a:lnSpc>
              <a:buNone/>
            </a:pPr>
            <a:endParaRPr lang="en-US" sz="10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1484948" y="243840"/>
            <a:ext cx="11660505" cy="7777401"/>
          </a:xfrm>
          <a:prstGeom prst="roundRect">
            <a:avLst>
              <a:gd name="adj" fmla="val 1674"/>
            </a:avLst>
          </a:prstGeom>
          <a:solidFill>
            <a:srgbClr val="050505"/>
          </a:solidFill>
          <a:ln w="7620">
            <a:solidFill>
              <a:srgbClr val="565151"/>
            </a:solidFill>
            <a:prstDash val="solid"/>
          </a:ln>
          <a:effectLst>
            <a:outerShdw blurRad="67310" dist="4445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117646" y="944285"/>
            <a:ext cx="552331" cy="552331"/>
          </a:xfrm>
          <a:prstGeom prst="rect">
            <a:avLst/>
          </a:prstGeom>
        </p:spPr>
      </p:pic>
      <p:sp>
        <p:nvSpPr>
          <p:cNvPr id="4" name="Text 1"/>
          <p:cNvSpPr/>
          <p:nvPr/>
        </p:nvSpPr>
        <p:spPr>
          <a:xfrm>
            <a:off x="4292441" y="903565"/>
            <a:ext cx="6602373" cy="289084"/>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5" name="Image 1" descr="preencoded.png"/>
          <p:cNvPicPr>
            <a:picLocks noChangeAspect="1"/>
          </p:cNvPicPr>
          <p:nvPr/>
        </p:nvPicPr>
        <p:blipFill>
          <a:blip r:embed="rId4"/>
          <a:stretch>
            <a:fillRect/>
          </a:stretch>
        </p:blipFill>
        <p:spPr>
          <a:xfrm>
            <a:off x="11995547" y="944285"/>
            <a:ext cx="532209" cy="488871"/>
          </a:xfrm>
          <a:prstGeom prst="rect">
            <a:avLst/>
          </a:prstGeom>
        </p:spPr>
      </p:pic>
      <p:sp>
        <p:nvSpPr>
          <p:cNvPr id="6" name="Text 2"/>
          <p:cNvSpPr/>
          <p:nvPr/>
        </p:nvSpPr>
        <p:spPr>
          <a:xfrm>
            <a:off x="5507355" y="1971080"/>
            <a:ext cx="3615571" cy="451961"/>
          </a:xfrm>
          <a:prstGeom prst="rect">
            <a:avLst/>
          </a:prstGeom>
          <a:noFill/>
          <a:ln/>
        </p:spPr>
        <p:txBody>
          <a:bodyPr wrap="none" lIns="0" tIns="0" rIns="0" bIns="0" rtlCol="0" anchor="t"/>
          <a:lstStyle/>
          <a:p>
            <a:pPr marL="0" indent="0" algn="ctr">
              <a:lnSpc>
                <a:spcPts val="3550"/>
              </a:lnSpc>
              <a:buNone/>
            </a:pPr>
            <a:r>
              <a:rPr lang="en-US" sz="2800" b="1" dirty="0">
                <a:solidFill>
                  <a:srgbClr val="B05EF1"/>
                </a:solidFill>
                <a:latin typeface="Poppins Light" pitchFamily="34" charset="0"/>
                <a:ea typeface="Poppins Light" pitchFamily="34" charset="-122"/>
                <a:cs typeface="Poppins Light" pitchFamily="34" charset="-120"/>
              </a:rPr>
              <a:t>Project's features</a:t>
            </a:r>
            <a:endParaRPr lang="en-US" sz="2800" dirty="0"/>
          </a:p>
        </p:txBody>
      </p:sp>
      <p:sp>
        <p:nvSpPr>
          <p:cNvPr id="7" name="Text 3"/>
          <p:cNvSpPr/>
          <p:nvPr/>
        </p:nvSpPr>
        <p:spPr>
          <a:xfrm>
            <a:off x="2117646" y="2495312"/>
            <a:ext cx="2711648" cy="338971"/>
          </a:xfrm>
          <a:prstGeom prst="rect">
            <a:avLst/>
          </a:prstGeom>
          <a:noFill/>
          <a:ln/>
        </p:spPr>
        <p:txBody>
          <a:bodyPr wrap="none" lIns="0" tIns="0" rIns="0" bIns="0" rtlCol="0" anchor="t"/>
          <a:lstStyle/>
          <a:p>
            <a:pPr marL="0" indent="0" algn="l">
              <a:lnSpc>
                <a:spcPts val="2650"/>
              </a:lnSpc>
              <a:buNone/>
            </a:pPr>
            <a:endParaRPr lang="en-US" sz="2100" dirty="0"/>
          </a:p>
        </p:txBody>
      </p:sp>
      <p:sp>
        <p:nvSpPr>
          <p:cNvPr id="8" name="Text 4"/>
          <p:cNvSpPr/>
          <p:nvPr/>
        </p:nvSpPr>
        <p:spPr>
          <a:xfrm>
            <a:off x="2117646" y="2906554"/>
            <a:ext cx="10395109" cy="1355884"/>
          </a:xfrm>
          <a:prstGeom prst="rect">
            <a:avLst/>
          </a:prstGeom>
          <a:noFill/>
          <a:ln/>
        </p:spPr>
        <p:txBody>
          <a:bodyPr wrap="square" lIns="0" tIns="0" rIns="0" bIns="0" rtlCol="0" anchor="t"/>
          <a:lstStyle/>
          <a:p>
            <a:pPr marL="0" indent="0" algn="ctr">
              <a:lnSpc>
                <a:spcPts val="2650"/>
              </a:lnSpc>
              <a:buNone/>
            </a:pPr>
            <a:r>
              <a:rPr lang="en-US" sz="2100" b="1" dirty="0">
                <a:solidFill>
                  <a:srgbClr val="B05EF1"/>
                </a:solidFill>
                <a:latin typeface="Poppins Light" pitchFamily="34" charset="0"/>
                <a:ea typeface="Poppins Light" pitchFamily="34" charset="-122"/>
                <a:cs typeface="Poppins Light" pitchFamily="34" charset="-120"/>
              </a:rPr>
              <a:t>7.</a:t>
            </a:r>
            <a:r>
              <a:rPr lang="en-US" sz="2100" dirty="0">
                <a:solidFill>
                  <a:srgbClr val="F2F2F3"/>
                </a:solidFill>
                <a:latin typeface="Poppins Light" pitchFamily="34" charset="0"/>
                <a:ea typeface="Poppins Light" pitchFamily="34" charset="-122"/>
                <a:cs typeface="Poppins Light" pitchFamily="34" charset="-120"/>
              </a:rPr>
              <a:t> Dynamic Row-Level Security (RLS) Each user sees only the issues they’re authorized to access (some users see Addiction only, others see Homelessness only). Ensures privacy, data protection, and real-world security standards.</a:t>
            </a:r>
            <a:endParaRPr lang="en-US" sz="2100" dirty="0"/>
          </a:p>
        </p:txBody>
      </p:sp>
      <p:pic>
        <p:nvPicPr>
          <p:cNvPr id="9" name="Image 2" descr="preencoded.png"/>
          <p:cNvPicPr>
            <a:picLocks noChangeAspect="1"/>
          </p:cNvPicPr>
          <p:nvPr/>
        </p:nvPicPr>
        <p:blipFill>
          <a:blip r:embed="rId5"/>
          <a:stretch>
            <a:fillRect/>
          </a:stretch>
        </p:blipFill>
        <p:spPr>
          <a:xfrm>
            <a:off x="2117646" y="4736902"/>
            <a:ext cx="4651891" cy="2583894"/>
          </a:xfrm>
          <a:prstGeom prst="rect">
            <a:avLst/>
          </a:prstGeom>
        </p:spPr>
      </p:pic>
      <p:pic>
        <p:nvPicPr>
          <p:cNvPr id="10" name="Image 3" descr="preencoded.png"/>
          <p:cNvPicPr>
            <a:picLocks noChangeAspect="1"/>
          </p:cNvPicPr>
          <p:nvPr/>
        </p:nvPicPr>
        <p:blipFill>
          <a:blip r:embed="rId6"/>
          <a:stretch>
            <a:fillRect/>
          </a:stretch>
        </p:blipFill>
        <p:spPr>
          <a:xfrm>
            <a:off x="7433667" y="4736902"/>
            <a:ext cx="4871085" cy="254579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3367802" y="243840"/>
            <a:ext cx="7894677" cy="7845147"/>
          </a:xfrm>
          <a:prstGeom prst="roundRect">
            <a:avLst>
              <a:gd name="adj" fmla="val 1123"/>
            </a:avLst>
          </a:prstGeom>
          <a:solidFill>
            <a:srgbClr val="050505"/>
          </a:solidFill>
          <a:ln w="7620">
            <a:solidFill>
              <a:srgbClr val="565151"/>
            </a:solidFill>
            <a:prstDash val="solid"/>
          </a:ln>
          <a:effectLst>
            <a:outerShdw blurRad="45720" dist="304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796189" y="718066"/>
            <a:ext cx="373975" cy="373975"/>
          </a:xfrm>
          <a:prstGeom prst="rect">
            <a:avLst/>
          </a:prstGeom>
        </p:spPr>
      </p:pic>
      <p:sp>
        <p:nvSpPr>
          <p:cNvPr id="4" name="Text 1"/>
          <p:cNvSpPr/>
          <p:nvPr/>
        </p:nvSpPr>
        <p:spPr>
          <a:xfrm>
            <a:off x="5271016" y="690563"/>
            <a:ext cx="4470083" cy="195739"/>
          </a:xfrm>
          <a:prstGeom prst="rect">
            <a:avLst/>
          </a:prstGeom>
          <a:noFill/>
          <a:ln/>
        </p:spPr>
        <p:txBody>
          <a:bodyPr wrap="none" lIns="0" tIns="0" rIns="0" bIns="0" rtlCol="0" anchor="t"/>
          <a:lstStyle/>
          <a:p>
            <a:pPr marL="0" indent="0" algn="l">
              <a:lnSpc>
                <a:spcPts val="1500"/>
              </a:lnSpc>
              <a:buNone/>
            </a:pPr>
            <a:endParaRPr lang="en-US" sz="950" dirty="0"/>
          </a:p>
        </p:txBody>
      </p:sp>
      <p:pic>
        <p:nvPicPr>
          <p:cNvPr id="5" name="Image 1" descr="preencoded.png"/>
          <p:cNvPicPr>
            <a:picLocks noChangeAspect="1"/>
          </p:cNvPicPr>
          <p:nvPr/>
        </p:nvPicPr>
        <p:blipFill>
          <a:blip r:embed="rId4"/>
          <a:stretch>
            <a:fillRect/>
          </a:stretch>
        </p:blipFill>
        <p:spPr>
          <a:xfrm>
            <a:off x="10488811" y="718066"/>
            <a:ext cx="360283" cy="330994"/>
          </a:xfrm>
          <a:prstGeom prst="rect">
            <a:avLst/>
          </a:prstGeom>
        </p:spPr>
      </p:pic>
      <p:sp>
        <p:nvSpPr>
          <p:cNvPr id="6" name="Text 2"/>
          <p:cNvSpPr/>
          <p:nvPr/>
        </p:nvSpPr>
        <p:spPr>
          <a:xfrm>
            <a:off x="6091118" y="1413272"/>
            <a:ext cx="2447925" cy="305991"/>
          </a:xfrm>
          <a:prstGeom prst="rect">
            <a:avLst/>
          </a:prstGeom>
          <a:noFill/>
          <a:ln/>
        </p:spPr>
        <p:txBody>
          <a:bodyPr wrap="none" lIns="0" tIns="0" rIns="0" bIns="0" rtlCol="0" anchor="t"/>
          <a:lstStyle/>
          <a:p>
            <a:pPr marL="0" indent="0" algn="ctr">
              <a:lnSpc>
                <a:spcPts val="2400"/>
              </a:lnSpc>
              <a:buNone/>
            </a:pPr>
            <a:r>
              <a:rPr lang="en-US" sz="1900" b="1" dirty="0">
                <a:solidFill>
                  <a:srgbClr val="B05EF1"/>
                </a:solidFill>
                <a:latin typeface="Poppins Light" pitchFamily="34" charset="0"/>
                <a:ea typeface="Poppins Light" pitchFamily="34" charset="-122"/>
                <a:cs typeface="Poppins Light" pitchFamily="34" charset="-120"/>
              </a:rPr>
              <a:t>Project's features</a:t>
            </a:r>
            <a:endParaRPr lang="en-US" sz="1900" dirty="0"/>
          </a:p>
        </p:txBody>
      </p:sp>
      <p:sp>
        <p:nvSpPr>
          <p:cNvPr id="7" name="Text 3"/>
          <p:cNvSpPr/>
          <p:nvPr/>
        </p:nvSpPr>
        <p:spPr>
          <a:xfrm>
            <a:off x="3796189" y="1768197"/>
            <a:ext cx="1835944" cy="229433"/>
          </a:xfrm>
          <a:prstGeom prst="rect">
            <a:avLst/>
          </a:prstGeom>
          <a:noFill/>
          <a:ln/>
        </p:spPr>
        <p:txBody>
          <a:bodyPr wrap="none" lIns="0" tIns="0" rIns="0" bIns="0" rtlCol="0" anchor="t"/>
          <a:lstStyle/>
          <a:p>
            <a:pPr marL="0" indent="0" algn="l">
              <a:lnSpc>
                <a:spcPts val="1800"/>
              </a:lnSpc>
              <a:buNone/>
            </a:pPr>
            <a:endParaRPr lang="en-US" sz="1400" dirty="0"/>
          </a:p>
        </p:txBody>
      </p:sp>
      <p:sp>
        <p:nvSpPr>
          <p:cNvPr id="8" name="Text 4"/>
          <p:cNvSpPr/>
          <p:nvPr/>
        </p:nvSpPr>
        <p:spPr>
          <a:xfrm>
            <a:off x="3796189" y="2046565"/>
            <a:ext cx="7037903" cy="688300"/>
          </a:xfrm>
          <a:prstGeom prst="rect">
            <a:avLst/>
          </a:prstGeom>
          <a:noFill/>
          <a:ln/>
        </p:spPr>
        <p:txBody>
          <a:bodyPr wrap="square" lIns="0" tIns="0" rIns="0" bIns="0" rtlCol="0" anchor="t"/>
          <a:lstStyle/>
          <a:p>
            <a:pPr marL="0" indent="0" algn="ctr">
              <a:lnSpc>
                <a:spcPts val="1800"/>
              </a:lnSpc>
              <a:buNone/>
            </a:pPr>
            <a:r>
              <a:rPr lang="en-US" sz="1400" b="1" dirty="0">
                <a:solidFill>
                  <a:srgbClr val="B05EF1"/>
                </a:solidFill>
                <a:latin typeface="Poppins Light" pitchFamily="34" charset="0"/>
                <a:ea typeface="Poppins Light" pitchFamily="34" charset="-122"/>
                <a:cs typeface="Poppins Light" pitchFamily="34" charset="-120"/>
              </a:rPr>
              <a:t>8.</a:t>
            </a:r>
            <a:r>
              <a:rPr lang="en-US" sz="1400" dirty="0">
                <a:solidFill>
                  <a:srgbClr val="F2F2F3"/>
                </a:solidFill>
                <a:latin typeface="Poppins Light" pitchFamily="34" charset="0"/>
                <a:ea typeface="Poppins Light" pitchFamily="34" charset="-122"/>
                <a:cs typeface="Poppins Light" pitchFamily="34" charset="-120"/>
              </a:rPr>
              <a:t> K-Means Clustering Model Built a K-Means model to group governorates based on risk levels/social indicators. Visualized clusters on the map and in tables to support data-driven decisions.</a:t>
            </a:r>
            <a:endParaRPr lang="en-US" sz="1400" dirty="0"/>
          </a:p>
        </p:txBody>
      </p:sp>
      <p:pic>
        <p:nvPicPr>
          <p:cNvPr id="9" name="Image 2" descr="preencoded.png"/>
          <p:cNvPicPr>
            <a:picLocks noChangeAspect="1"/>
          </p:cNvPicPr>
          <p:nvPr/>
        </p:nvPicPr>
        <p:blipFill>
          <a:blip r:embed="rId5"/>
          <a:stretch>
            <a:fillRect/>
          </a:stretch>
        </p:blipFill>
        <p:spPr>
          <a:xfrm>
            <a:off x="3796189" y="3056096"/>
            <a:ext cx="3369588" cy="2332315"/>
          </a:xfrm>
          <a:prstGeom prst="rect">
            <a:avLst/>
          </a:prstGeom>
        </p:spPr>
      </p:pic>
      <p:pic>
        <p:nvPicPr>
          <p:cNvPr id="10" name="Image 3" descr="preencoded.png"/>
          <p:cNvPicPr>
            <a:picLocks noChangeAspect="1"/>
          </p:cNvPicPr>
          <p:nvPr/>
        </p:nvPicPr>
        <p:blipFill>
          <a:blip r:embed="rId6"/>
          <a:stretch>
            <a:fillRect/>
          </a:stretch>
        </p:blipFill>
        <p:spPr>
          <a:xfrm>
            <a:off x="7472005" y="3056096"/>
            <a:ext cx="3369588" cy="2338864"/>
          </a:xfrm>
          <a:prstGeom prst="rect">
            <a:avLst/>
          </a:prstGeom>
        </p:spPr>
      </p:pic>
      <p:pic>
        <p:nvPicPr>
          <p:cNvPr id="11" name="Image 4" descr="preencoded.png"/>
          <p:cNvPicPr>
            <a:picLocks noChangeAspect="1"/>
          </p:cNvPicPr>
          <p:nvPr/>
        </p:nvPicPr>
        <p:blipFill>
          <a:blip r:embed="rId7"/>
          <a:stretch>
            <a:fillRect/>
          </a:stretch>
        </p:blipFill>
        <p:spPr>
          <a:xfrm>
            <a:off x="5472351" y="5670233"/>
            <a:ext cx="3685461" cy="20821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2311360" y="243840"/>
            <a:ext cx="10007679" cy="7803713"/>
          </a:xfrm>
          <a:prstGeom prst="roundRect">
            <a:avLst>
              <a:gd name="adj" fmla="val 1432"/>
            </a:avLst>
          </a:prstGeom>
          <a:solidFill>
            <a:srgbClr val="050505"/>
          </a:solidFill>
          <a:ln w="7620">
            <a:solidFill>
              <a:srgbClr val="565151"/>
            </a:solidFill>
            <a:prstDash val="solid"/>
          </a:ln>
          <a:effectLst>
            <a:outerShdw blurRad="57150" dist="3810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854404" y="844987"/>
            <a:ext cx="473988" cy="473988"/>
          </a:xfrm>
          <a:prstGeom prst="rect">
            <a:avLst/>
          </a:prstGeom>
        </p:spPr>
      </p:pic>
      <p:sp>
        <p:nvSpPr>
          <p:cNvPr id="4" name="Text 1"/>
          <p:cNvSpPr/>
          <p:nvPr/>
        </p:nvSpPr>
        <p:spPr>
          <a:xfrm>
            <a:off x="4722019" y="809982"/>
            <a:ext cx="5666542" cy="248126"/>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5" name="Image 1" descr="preencoded.png"/>
          <p:cNvPicPr>
            <a:picLocks noChangeAspect="1"/>
          </p:cNvPicPr>
          <p:nvPr/>
        </p:nvPicPr>
        <p:blipFill>
          <a:blip r:embed="rId4"/>
          <a:stretch>
            <a:fillRect/>
          </a:stretch>
        </p:blipFill>
        <p:spPr>
          <a:xfrm>
            <a:off x="11334274" y="844987"/>
            <a:ext cx="456843" cy="419695"/>
          </a:xfrm>
          <a:prstGeom prst="rect">
            <a:avLst/>
          </a:prstGeom>
        </p:spPr>
      </p:pic>
      <p:sp>
        <p:nvSpPr>
          <p:cNvPr id="6" name="Text 2"/>
          <p:cNvSpPr/>
          <p:nvPr/>
        </p:nvSpPr>
        <p:spPr>
          <a:xfrm>
            <a:off x="5763578" y="1726168"/>
            <a:ext cx="3103126" cy="387787"/>
          </a:xfrm>
          <a:prstGeom prst="rect">
            <a:avLst/>
          </a:prstGeom>
          <a:noFill/>
          <a:ln/>
        </p:spPr>
        <p:txBody>
          <a:bodyPr wrap="none" lIns="0" tIns="0" rIns="0" bIns="0" rtlCol="0" anchor="t"/>
          <a:lstStyle/>
          <a:p>
            <a:pPr marL="0" indent="0" algn="ctr">
              <a:lnSpc>
                <a:spcPts val="3050"/>
              </a:lnSpc>
              <a:buNone/>
            </a:pPr>
            <a:r>
              <a:rPr lang="en-US" sz="2400" b="1" dirty="0">
                <a:solidFill>
                  <a:srgbClr val="B05EF1"/>
                </a:solidFill>
                <a:latin typeface="Poppins Light" pitchFamily="34" charset="0"/>
                <a:ea typeface="Poppins Light" pitchFamily="34" charset="-122"/>
                <a:cs typeface="Poppins Light" pitchFamily="34" charset="-120"/>
              </a:rPr>
              <a:t>Insights</a:t>
            </a:r>
            <a:endParaRPr lang="en-US" sz="2400" dirty="0"/>
          </a:p>
        </p:txBody>
      </p:sp>
      <p:sp>
        <p:nvSpPr>
          <p:cNvPr id="7" name="Text 3"/>
          <p:cNvSpPr/>
          <p:nvPr/>
        </p:nvSpPr>
        <p:spPr>
          <a:xfrm>
            <a:off x="2854404" y="2175986"/>
            <a:ext cx="8921591" cy="1163479"/>
          </a:xfrm>
          <a:prstGeom prst="rect">
            <a:avLst/>
          </a:prstGeom>
          <a:noFill/>
          <a:ln/>
        </p:spPr>
        <p:txBody>
          <a:bodyPr wrap="square" lIns="0" tIns="0" rIns="0" bIns="0" rtlCol="0" anchor="t"/>
          <a:lstStyle/>
          <a:p>
            <a:pPr marL="0" indent="0" algn="l">
              <a:lnSpc>
                <a:spcPts val="2250"/>
              </a:lnSpc>
              <a:buNone/>
            </a:pPr>
            <a:r>
              <a:rPr lang="en-US" sz="1800" dirty="0">
                <a:solidFill>
                  <a:srgbClr val="F9D933"/>
                </a:solidFill>
                <a:latin typeface="Poppins Light" pitchFamily="34" charset="0"/>
                <a:ea typeface="Poppins Light" pitchFamily="34" charset="-122"/>
                <a:cs typeface="Poppins Light" pitchFamily="34" charset="-120"/>
              </a:rPr>
              <a:t>* Healthcare:  </a:t>
            </a:r>
            <a:r>
              <a:rPr lang="en-US" sz="1800" dirty="0">
                <a:solidFill>
                  <a:srgbClr val="E5E0DF"/>
                </a:solidFill>
                <a:latin typeface="Poppins Light" pitchFamily="34" charset="0"/>
                <a:ea typeface="Poppins Light" pitchFamily="34" charset="-122"/>
                <a:cs typeface="Poppins Light" pitchFamily="34" charset="-120"/>
              </a:rPr>
              <a:t>The distribution of BMI categories shows clear gender differences. Females have higher percentages in the Overweight and Obese groups, while Males are more represented in the Normal and Underweight categories.</a:t>
            </a:r>
            <a:endParaRPr lang="en-US" sz="1800" dirty="0"/>
          </a:p>
        </p:txBody>
      </p:sp>
      <p:sp>
        <p:nvSpPr>
          <p:cNvPr id="8" name="Text 4"/>
          <p:cNvSpPr/>
          <p:nvPr/>
        </p:nvSpPr>
        <p:spPr>
          <a:xfrm>
            <a:off x="2854404" y="3401497"/>
            <a:ext cx="8921591" cy="872609"/>
          </a:xfrm>
          <a:prstGeom prst="rect">
            <a:avLst/>
          </a:prstGeom>
          <a:noFill/>
          <a:ln/>
        </p:spPr>
        <p:txBody>
          <a:bodyPr wrap="square" lIns="0" tIns="0" rIns="0" bIns="0" rtlCol="0" anchor="t"/>
          <a:lstStyle/>
          <a:p>
            <a:pPr marL="0" indent="0" algn="l">
              <a:lnSpc>
                <a:spcPts val="2250"/>
              </a:lnSpc>
              <a:buNone/>
            </a:pPr>
            <a:r>
              <a:rPr lang="en-US" sz="1800" dirty="0">
                <a:solidFill>
                  <a:srgbClr val="F9D933"/>
                </a:solidFill>
                <a:latin typeface="Poppins Light" pitchFamily="34" charset="0"/>
                <a:ea typeface="Poppins Light" pitchFamily="34" charset="-122"/>
                <a:cs typeface="Poppins Light" pitchFamily="34" charset="-120"/>
              </a:rPr>
              <a:t> * Divorce:  </a:t>
            </a:r>
            <a:r>
              <a:rPr lang="en-US" sz="1800" dirty="0">
                <a:solidFill>
                  <a:srgbClr val="E5E0DF"/>
                </a:solidFill>
                <a:latin typeface="Poppins Light" pitchFamily="34" charset="0"/>
                <a:ea typeface="Poppins Light" pitchFamily="34" charset="-122"/>
                <a:cs typeface="Poppins Light" pitchFamily="34" charset="-120"/>
              </a:rPr>
              <a:t>Analysis of yearly trends shows that divorce cases peaked in 2023, making it the year with the highest recorded values. • Rural areas reported consistently higher divorce rates</a:t>
            </a:r>
            <a:r>
              <a:rPr lang="en-US" sz="1800" dirty="0">
                <a:solidFill>
                  <a:srgbClr val="F9D933"/>
                </a:solidFill>
                <a:latin typeface="Poppins Light" pitchFamily="34" charset="0"/>
                <a:ea typeface="Poppins Light" pitchFamily="34" charset="-122"/>
                <a:cs typeface="Poppins Light" pitchFamily="34" charset="-120"/>
              </a:rPr>
              <a:t>. </a:t>
            </a:r>
            <a:endParaRPr lang="en-US" sz="1800" dirty="0"/>
          </a:p>
        </p:txBody>
      </p:sp>
      <p:sp>
        <p:nvSpPr>
          <p:cNvPr id="9" name="Text 5"/>
          <p:cNvSpPr/>
          <p:nvPr/>
        </p:nvSpPr>
        <p:spPr>
          <a:xfrm>
            <a:off x="2854404" y="4336137"/>
            <a:ext cx="8921591" cy="872609"/>
          </a:xfrm>
          <a:prstGeom prst="rect">
            <a:avLst/>
          </a:prstGeom>
          <a:noFill/>
          <a:ln/>
        </p:spPr>
        <p:txBody>
          <a:bodyPr wrap="square" lIns="0" tIns="0" rIns="0" bIns="0" rtlCol="0" anchor="t"/>
          <a:lstStyle/>
          <a:p>
            <a:pPr marL="0" indent="0" algn="l">
              <a:lnSpc>
                <a:spcPts val="2250"/>
              </a:lnSpc>
              <a:buNone/>
            </a:pPr>
            <a:r>
              <a:rPr lang="en-US" sz="1800" dirty="0">
                <a:solidFill>
                  <a:srgbClr val="F9D933"/>
                </a:solidFill>
                <a:latin typeface="Poppins Light" pitchFamily="34" charset="0"/>
                <a:ea typeface="Poppins Light" pitchFamily="34" charset="-122"/>
                <a:cs typeface="Poppins Light" pitchFamily="34" charset="-120"/>
              </a:rPr>
              <a:t>* Addiction: </a:t>
            </a:r>
            <a:r>
              <a:rPr lang="en-US" sz="1800" dirty="0">
                <a:solidFill>
                  <a:srgbClr val="E5E0DF"/>
                </a:solidFill>
                <a:latin typeface="Poppins Light" pitchFamily="34" charset="0"/>
                <a:ea typeface="Poppins Light" pitchFamily="34" charset="-122"/>
                <a:cs typeface="Poppins Light" pitchFamily="34" charset="-120"/>
              </a:rPr>
              <a:t> Most cases concentrated in Cairo, Giza, and Sharqia. • The data shows that male cases are significantly higher than female cases across most governorates.</a:t>
            </a:r>
            <a:r>
              <a:rPr lang="en-US" sz="1800" dirty="0">
                <a:solidFill>
                  <a:srgbClr val="F9D933"/>
                </a:solidFill>
                <a:latin typeface="Poppins Light" pitchFamily="34" charset="0"/>
                <a:ea typeface="Poppins Light" pitchFamily="34" charset="-122"/>
                <a:cs typeface="Poppins Light" pitchFamily="34" charset="-120"/>
              </a:rPr>
              <a:t> </a:t>
            </a:r>
            <a:endParaRPr lang="en-US" sz="1800" dirty="0"/>
          </a:p>
        </p:txBody>
      </p:sp>
      <p:sp>
        <p:nvSpPr>
          <p:cNvPr id="10" name="Text 6"/>
          <p:cNvSpPr/>
          <p:nvPr/>
        </p:nvSpPr>
        <p:spPr>
          <a:xfrm>
            <a:off x="2854404" y="5270778"/>
            <a:ext cx="8921591" cy="1163479"/>
          </a:xfrm>
          <a:prstGeom prst="rect">
            <a:avLst/>
          </a:prstGeom>
          <a:noFill/>
          <a:ln/>
        </p:spPr>
        <p:txBody>
          <a:bodyPr wrap="square" lIns="0" tIns="0" rIns="0" bIns="0" rtlCol="0" anchor="t"/>
          <a:lstStyle/>
          <a:p>
            <a:pPr marL="0" indent="0" algn="l">
              <a:lnSpc>
                <a:spcPts val="2250"/>
              </a:lnSpc>
              <a:buNone/>
            </a:pPr>
            <a:r>
              <a:rPr lang="en-US" sz="1800" dirty="0">
                <a:solidFill>
                  <a:srgbClr val="F9D933"/>
                </a:solidFill>
                <a:latin typeface="Poppins Light" pitchFamily="34" charset="0"/>
                <a:ea typeface="Poppins Light" pitchFamily="34" charset="-122"/>
                <a:cs typeface="Poppins Light" pitchFamily="34" charset="-120"/>
              </a:rPr>
              <a:t>* Homelessness: </a:t>
            </a:r>
            <a:r>
              <a:rPr lang="en-US" sz="1800" dirty="0">
                <a:solidFill>
                  <a:srgbClr val="E5E0DF"/>
                </a:solidFill>
                <a:latin typeface="Poppins Light" pitchFamily="34" charset="0"/>
                <a:ea typeface="Poppins Light" pitchFamily="34" charset="-122"/>
                <a:cs typeface="Poppins Light" pitchFamily="34" charset="-120"/>
              </a:rPr>
              <a:t>Highest in major cities. • The age-group analysis reveals that homelessness is most prevalent among adults (25–44), followed by teenagers (15–19). Children under 15 come next, while middle-aged individuals (45–60) represent the lowest proportion.</a:t>
            </a:r>
            <a:endParaRPr lang="en-US" sz="1800" dirty="0"/>
          </a:p>
        </p:txBody>
      </p:sp>
      <p:sp>
        <p:nvSpPr>
          <p:cNvPr id="11" name="Text 7"/>
          <p:cNvSpPr/>
          <p:nvPr/>
        </p:nvSpPr>
        <p:spPr>
          <a:xfrm>
            <a:off x="2854404" y="6496288"/>
            <a:ext cx="8921591" cy="581739"/>
          </a:xfrm>
          <a:prstGeom prst="rect">
            <a:avLst/>
          </a:prstGeom>
          <a:noFill/>
          <a:ln/>
        </p:spPr>
        <p:txBody>
          <a:bodyPr wrap="square" lIns="0" tIns="0" rIns="0" bIns="0" rtlCol="0" anchor="t"/>
          <a:lstStyle/>
          <a:p>
            <a:pPr marL="0" indent="0" algn="l">
              <a:lnSpc>
                <a:spcPts val="2250"/>
              </a:lnSpc>
              <a:buNone/>
            </a:pPr>
            <a:r>
              <a:rPr lang="en-US" sz="1800" dirty="0">
                <a:solidFill>
                  <a:srgbClr val="F9D933"/>
                </a:solidFill>
                <a:latin typeface="Poppins Light" pitchFamily="34" charset="0"/>
                <a:ea typeface="Poppins Light" pitchFamily="34" charset="-122"/>
                <a:cs typeface="Poppins Light" pitchFamily="34" charset="-120"/>
              </a:rPr>
              <a:t> * Education</a:t>
            </a:r>
            <a:r>
              <a:rPr lang="en-US" sz="1800" dirty="0">
                <a:solidFill>
                  <a:srgbClr val="E5E0DF"/>
                </a:solidFill>
                <a:latin typeface="Poppins Light" pitchFamily="34" charset="0"/>
                <a:ea typeface="Poppins Light" pitchFamily="34" charset="-122"/>
                <a:cs typeface="Poppins Light" pitchFamily="34" charset="-120"/>
              </a:rPr>
              <a:t>:  Enrollment decreased at 2020 during COVID-19 years. • Notable improvement from 2022 onward. </a:t>
            </a:r>
            <a:endParaRPr lang="en-US" sz="1800" dirty="0"/>
          </a:p>
        </p:txBody>
      </p:sp>
      <p:sp>
        <p:nvSpPr>
          <p:cNvPr id="12" name="Text 8"/>
          <p:cNvSpPr/>
          <p:nvPr/>
        </p:nvSpPr>
        <p:spPr>
          <a:xfrm>
            <a:off x="2854404" y="7310676"/>
            <a:ext cx="8921591" cy="310277"/>
          </a:xfrm>
          <a:prstGeom prst="rect">
            <a:avLst/>
          </a:prstGeom>
          <a:noFill/>
          <a:ln/>
        </p:spPr>
        <p:txBody>
          <a:bodyPr wrap="none" lIns="0" tIns="0" rIns="0" bIns="0" rtlCol="0" anchor="t"/>
          <a:lstStyle/>
          <a:p>
            <a:pPr marL="0" indent="0" algn="l">
              <a:lnSpc>
                <a:spcPts val="2400"/>
              </a:lnSpc>
              <a:buNone/>
            </a:pPr>
            <a:endParaRPr lang="en-US" sz="15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2791778" y="243840"/>
            <a:ext cx="9046726" cy="7825859"/>
          </a:xfrm>
          <a:prstGeom prst="roundRect">
            <a:avLst>
              <a:gd name="adj" fmla="val 1290"/>
            </a:avLst>
          </a:prstGeom>
          <a:solidFill>
            <a:srgbClr val="050505"/>
          </a:solidFill>
          <a:ln w="7620">
            <a:solidFill>
              <a:srgbClr val="565151"/>
            </a:solidFill>
            <a:prstDash val="solid"/>
          </a:ln>
          <a:effectLst>
            <a:outerShdw blurRad="52070" dist="3429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282672" y="787241"/>
            <a:ext cx="428506" cy="428506"/>
          </a:xfrm>
          <a:prstGeom prst="rect">
            <a:avLst/>
          </a:prstGeom>
        </p:spPr>
      </p:pic>
      <p:sp>
        <p:nvSpPr>
          <p:cNvPr id="4" name="Text 1"/>
          <p:cNvSpPr/>
          <p:nvPr/>
        </p:nvSpPr>
        <p:spPr>
          <a:xfrm>
            <a:off x="4971693" y="755690"/>
            <a:ext cx="5122426" cy="224314"/>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5" name="Image 1" descr="preencoded.png"/>
          <p:cNvPicPr>
            <a:picLocks noChangeAspect="1"/>
          </p:cNvPicPr>
          <p:nvPr/>
        </p:nvPicPr>
        <p:blipFill>
          <a:blip r:embed="rId4"/>
          <a:stretch>
            <a:fillRect/>
          </a:stretch>
        </p:blipFill>
        <p:spPr>
          <a:xfrm>
            <a:off x="10949821" y="787241"/>
            <a:ext cx="412909" cy="379333"/>
          </a:xfrm>
          <a:prstGeom prst="rect">
            <a:avLst/>
          </a:prstGeom>
        </p:spPr>
      </p:pic>
      <p:sp>
        <p:nvSpPr>
          <p:cNvPr id="6" name="Text 2"/>
          <p:cNvSpPr/>
          <p:nvPr/>
        </p:nvSpPr>
        <p:spPr>
          <a:xfrm>
            <a:off x="5912525" y="1583888"/>
            <a:ext cx="2805112" cy="350639"/>
          </a:xfrm>
          <a:prstGeom prst="rect">
            <a:avLst/>
          </a:prstGeom>
          <a:noFill/>
          <a:ln/>
        </p:spPr>
        <p:txBody>
          <a:bodyPr wrap="none" lIns="0" tIns="0" rIns="0" bIns="0" rtlCol="0" anchor="t"/>
          <a:lstStyle/>
          <a:p>
            <a:pPr marL="0" indent="0" algn="ctr">
              <a:lnSpc>
                <a:spcPts val="2750"/>
              </a:lnSpc>
              <a:buNone/>
            </a:pPr>
            <a:r>
              <a:rPr lang="en-US" sz="2200" b="1" dirty="0">
                <a:solidFill>
                  <a:srgbClr val="B05EF1"/>
                </a:solidFill>
                <a:latin typeface="Poppins Light" pitchFamily="34" charset="0"/>
                <a:ea typeface="Poppins Light" pitchFamily="34" charset="-122"/>
                <a:cs typeface="Poppins Light" pitchFamily="34" charset="-120"/>
              </a:rPr>
              <a:t>Recommendations</a:t>
            </a:r>
            <a:endParaRPr lang="en-US" sz="2200" dirty="0"/>
          </a:p>
        </p:txBody>
      </p:sp>
      <p:sp>
        <p:nvSpPr>
          <p:cNvPr id="7" name="Shape 3"/>
          <p:cNvSpPr/>
          <p:nvPr/>
        </p:nvSpPr>
        <p:spPr>
          <a:xfrm>
            <a:off x="3282672" y="2144911"/>
            <a:ext cx="8064937" cy="1878925"/>
          </a:xfrm>
          <a:prstGeom prst="roundRect">
            <a:avLst>
              <a:gd name="adj" fmla="val 17916"/>
            </a:avLst>
          </a:prstGeom>
          <a:solidFill>
            <a:srgbClr val="3D3D42"/>
          </a:solidFill>
          <a:ln w="7620">
            <a:solidFill>
              <a:srgbClr val="56565B"/>
            </a:solidFill>
            <a:prstDash val="solid"/>
          </a:ln>
        </p:spPr>
        <p:txBody>
          <a:bodyPr/>
          <a:lstStyle/>
          <a:p>
            <a:endParaRPr lang="en-US"/>
          </a:p>
        </p:txBody>
      </p:sp>
      <p:sp>
        <p:nvSpPr>
          <p:cNvPr id="8" name="Text 4"/>
          <p:cNvSpPr/>
          <p:nvPr/>
        </p:nvSpPr>
        <p:spPr>
          <a:xfrm>
            <a:off x="3430548" y="2292787"/>
            <a:ext cx="2103834" cy="262890"/>
          </a:xfrm>
          <a:prstGeom prst="rect">
            <a:avLst/>
          </a:prstGeom>
          <a:noFill/>
          <a:ln/>
        </p:spPr>
        <p:txBody>
          <a:bodyPr wrap="none" lIns="0" tIns="0" rIns="0" bIns="0" rtlCol="0" anchor="t"/>
          <a:lstStyle/>
          <a:p>
            <a:pPr marL="0" indent="0" algn="l">
              <a:lnSpc>
                <a:spcPts val="2050"/>
              </a:lnSpc>
              <a:buNone/>
            </a:pPr>
            <a:r>
              <a:rPr lang="en-US" sz="1650" b="1" dirty="0">
                <a:solidFill>
                  <a:srgbClr val="F9D933"/>
                </a:solidFill>
                <a:latin typeface="Poppins Light" pitchFamily="34" charset="0"/>
                <a:ea typeface="Poppins Light" pitchFamily="34" charset="-122"/>
                <a:cs typeface="Poppins Light" pitchFamily="34" charset="-120"/>
              </a:rPr>
              <a:t>Healthcare / BMI : </a:t>
            </a:r>
            <a:endParaRPr lang="en-US" sz="1650" dirty="0"/>
          </a:p>
        </p:txBody>
      </p:sp>
      <p:sp>
        <p:nvSpPr>
          <p:cNvPr id="9" name="Text 5"/>
          <p:cNvSpPr/>
          <p:nvPr/>
        </p:nvSpPr>
        <p:spPr>
          <a:xfrm>
            <a:off x="3430548" y="2611755"/>
            <a:ext cx="7769185" cy="438388"/>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Launch targeted nutrition and lifestyle programs for women, focusing on preventing obesity.</a:t>
            </a:r>
            <a:endParaRPr lang="en-US" sz="1350" dirty="0"/>
          </a:p>
        </p:txBody>
      </p:sp>
      <p:sp>
        <p:nvSpPr>
          <p:cNvPr id="10" name="Text 6"/>
          <p:cNvSpPr/>
          <p:nvPr/>
        </p:nvSpPr>
        <p:spPr>
          <a:xfrm>
            <a:off x="3430548" y="3106222"/>
            <a:ext cx="6350913" cy="219194"/>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Promote physical-activity campaigns in workplaces and public spaces.</a:t>
            </a:r>
            <a:endParaRPr lang="en-US" sz="1350" dirty="0"/>
          </a:p>
        </p:txBody>
      </p:sp>
      <p:sp>
        <p:nvSpPr>
          <p:cNvPr id="11" name="Text 7"/>
          <p:cNvSpPr/>
          <p:nvPr/>
        </p:nvSpPr>
        <p:spPr>
          <a:xfrm>
            <a:off x="3430548" y="3381494"/>
            <a:ext cx="5718572" cy="219194"/>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Enhance early screening programs for obesity-related diseases.</a:t>
            </a:r>
            <a:endParaRPr lang="en-US" sz="1350" dirty="0"/>
          </a:p>
        </p:txBody>
      </p:sp>
      <p:sp>
        <p:nvSpPr>
          <p:cNvPr id="12" name="Text 8"/>
          <p:cNvSpPr/>
          <p:nvPr/>
        </p:nvSpPr>
        <p:spPr>
          <a:xfrm>
            <a:off x="3430548" y="3656767"/>
            <a:ext cx="6901339" cy="219194"/>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Provide more community-level health awareness sessions tailored by gender.</a:t>
            </a:r>
            <a:endParaRPr lang="en-US" sz="1350" dirty="0"/>
          </a:p>
        </p:txBody>
      </p:sp>
      <p:sp>
        <p:nvSpPr>
          <p:cNvPr id="13" name="Shape 9"/>
          <p:cNvSpPr/>
          <p:nvPr/>
        </p:nvSpPr>
        <p:spPr>
          <a:xfrm>
            <a:off x="3282672" y="4181594"/>
            <a:ext cx="3962281" cy="3502462"/>
          </a:xfrm>
          <a:prstGeom prst="roundRect">
            <a:avLst>
              <a:gd name="adj" fmla="val 9611"/>
            </a:avLst>
          </a:prstGeom>
          <a:solidFill>
            <a:srgbClr val="3D3D42"/>
          </a:solidFill>
          <a:ln w="7620">
            <a:solidFill>
              <a:srgbClr val="56565B"/>
            </a:solidFill>
            <a:prstDash val="solid"/>
          </a:ln>
        </p:spPr>
        <p:txBody>
          <a:bodyPr/>
          <a:lstStyle/>
          <a:p>
            <a:endParaRPr lang="en-US"/>
          </a:p>
        </p:txBody>
      </p:sp>
      <p:sp>
        <p:nvSpPr>
          <p:cNvPr id="14" name="Text 10"/>
          <p:cNvSpPr/>
          <p:nvPr/>
        </p:nvSpPr>
        <p:spPr>
          <a:xfrm>
            <a:off x="3430548" y="4329470"/>
            <a:ext cx="2103834" cy="262890"/>
          </a:xfrm>
          <a:prstGeom prst="rect">
            <a:avLst/>
          </a:prstGeom>
          <a:noFill/>
          <a:ln/>
        </p:spPr>
        <p:txBody>
          <a:bodyPr wrap="none" lIns="0" tIns="0" rIns="0" bIns="0" rtlCol="0" anchor="t"/>
          <a:lstStyle/>
          <a:p>
            <a:pPr marL="0" indent="0" algn="l">
              <a:lnSpc>
                <a:spcPts val="2050"/>
              </a:lnSpc>
              <a:buNone/>
            </a:pPr>
            <a:r>
              <a:rPr lang="en-US" sz="1650" b="1" dirty="0">
                <a:solidFill>
                  <a:srgbClr val="F9D933"/>
                </a:solidFill>
                <a:latin typeface="Poppins Light" pitchFamily="34" charset="0"/>
                <a:ea typeface="Poppins Light" pitchFamily="34" charset="-122"/>
                <a:cs typeface="Poppins Light" pitchFamily="34" charset="-120"/>
              </a:rPr>
              <a:t>Education:</a:t>
            </a:r>
            <a:r>
              <a:rPr lang="en-US" sz="1650" dirty="0">
                <a:solidFill>
                  <a:srgbClr val="E5E0DF"/>
                </a:solidFill>
                <a:latin typeface="Poppins Light" pitchFamily="34" charset="0"/>
                <a:ea typeface="Poppins Light" pitchFamily="34" charset="-122"/>
                <a:cs typeface="Poppins Light" pitchFamily="34" charset="-120"/>
              </a:rPr>
              <a:t> </a:t>
            </a:r>
            <a:endParaRPr lang="en-US" sz="1650" dirty="0"/>
          </a:p>
        </p:txBody>
      </p:sp>
      <p:sp>
        <p:nvSpPr>
          <p:cNvPr id="15" name="Text 11"/>
          <p:cNvSpPr/>
          <p:nvPr/>
        </p:nvSpPr>
        <p:spPr>
          <a:xfrm>
            <a:off x="3430548" y="4648438"/>
            <a:ext cx="3666530" cy="438388"/>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Strengthen digital education platforms to avoid future crisis-related dropouts. </a:t>
            </a:r>
            <a:endParaRPr lang="en-US" sz="1350" dirty="0"/>
          </a:p>
        </p:txBody>
      </p:sp>
      <p:sp>
        <p:nvSpPr>
          <p:cNvPr id="16" name="Text 12"/>
          <p:cNvSpPr/>
          <p:nvPr/>
        </p:nvSpPr>
        <p:spPr>
          <a:xfrm>
            <a:off x="3430548" y="5142905"/>
            <a:ext cx="3666530" cy="438388"/>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Increase financial support for families in governorates with low enrollment. </a:t>
            </a:r>
            <a:endParaRPr lang="en-US" sz="1350" dirty="0"/>
          </a:p>
        </p:txBody>
      </p:sp>
      <p:sp>
        <p:nvSpPr>
          <p:cNvPr id="17" name="Text 13"/>
          <p:cNvSpPr/>
          <p:nvPr/>
        </p:nvSpPr>
        <p:spPr>
          <a:xfrm>
            <a:off x="3430548" y="5637371"/>
            <a:ext cx="3666530" cy="657582"/>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Improve school infrastructure and teacher availability in underserved regions.</a:t>
            </a:r>
            <a:endParaRPr lang="en-US" sz="1350" dirty="0"/>
          </a:p>
        </p:txBody>
      </p:sp>
      <p:sp>
        <p:nvSpPr>
          <p:cNvPr id="18" name="Text 14"/>
          <p:cNvSpPr/>
          <p:nvPr/>
        </p:nvSpPr>
        <p:spPr>
          <a:xfrm>
            <a:off x="3430548" y="6351032"/>
            <a:ext cx="3666530" cy="657582"/>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Expand awareness campaigns on the importance of consistent school attendance.</a:t>
            </a:r>
            <a:endParaRPr lang="en-US" sz="1350" dirty="0"/>
          </a:p>
        </p:txBody>
      </p:sp>
      <p:sp>
        <p:nvSpPr>
          <p:cNvPr id="19" name="Shape 15"/>
          <p:cNvSpPr/>
          <p:nvPr/>
        </p:nvSpPr>
        <p:spPr>
          <a:xfrm>
            <a:off x="7385209" y="4181594"/>
            <a:ext cx="3962400" cy="3502462"/>
          </a:xfrm>
          <a:prstGeom prst="roundRect">
            <a:avLst>
              <a:gd name="adj" fmla="val 9611"/>
            </a:avLst>
          </a:prstGeom>
          <a:solidFill>
            <a:srgbClr val="3D3D42"/>
          </a:solidFill>
          <a:ln w="7620">
            <a:solidFill>
              <a:srgbClr val="56565B"/>
            </a:solidFill>
            <a:prstDash val="solid"/>
          </a:ln>
        </p:spPr>
        <p:txBody>
          <a:bodyPr/>
          <a:lstStyle/>
          <a:p>
            <a:endParaRPr lang="en-US"/>
          </a:p>
        </p:txBody>
      </p:sp>
      <p:sp>
        <p:nvSpPr>
          <p:cNvPr id="20" name="Text 16"/>
          <p:cNvSpPr/>
          <p:nvPr/>
        </p:nvSpPr>
        <p:spPr>
          <a:xfrm>
            <a:off x="7533084" y="4329470"/>
            <a:ext cx="2103834" cy="262890"/>
          </a:xfrm>
          <a:prstGeom prst="rect">
            <a:avLst/>
          </a:prstGeom>
          <a:noFill/>
          <a:ln/>
        </p:spPr>
        <p:txBody>
          <a:bodyPr wrap="none" lIns="0" tIns="0" rIns="0" bIns="0" rtlCol="0" anchor="t"/>
          <a:lstStyle/>
          <a:p>
            <a:pPr marL="0" indent="0" algn="l">
              <a:lnSpc>
                <a:spcPts val="2050"/>
              </a:lnSpc>
              <a:buNone/>
            </a:pPr>
            <a:r>
              <a:rPr lang="en-US" sz="1650" b="1" dirty="0">
                <a:solidFill>
                  <a:srgbClr val="F9D933"/>
                </a:solidFill>
                <a:latin typeface="Poppins Light" pitchFamily="34" charset="0"/>
                <a:ea typeface="Poppins Light" pitchFamily="34" charset="-122"/>
                <a:cs typeface="Poppins Light" pitchFamily="34" charset="-120"/>
              </a:rPr>
              <a:t>Homelessness : </a:t>
            </a:r>
            <a:endParaRPr lang="en-US" sz="1650" dirty="0"/>
          </a:p>
        </p:txBody>
      </p:sp>
      <p:sp>
        <p:nvSpPr>
          <p:cNvPr id="21" name="Text 17"/>
          <p:cNvSpPr/>
          <p:nvPr/>
        </p:nvSpPr>
        <p:spPr>
          <a:xfrm>
            <a:off x="7533084" y="4648438"/>
            <a:ext cx="3666649" cy="657582"/>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Establish rehabilitation and job-training programs specifically targeting adults aged 25–44.</a:t>
            </a:r>
            <a:endParaRPr lang="en-US" sz="1350" dirty="0"/>
          </a:p>
        </p:txBody>
      </p:sp>
      <p:sp>
        <p:nvSpPr>
          <p:cNvPr id="22" name="Text 18"/>
          <p:cNvSpPr/>
          <p:nvPr/>
        </p:nvSpPr>
        <p:spPr>
          <a:xfrm>
            <a:off x="7533084" y="5362099"/>
            <a:ext cx="3666649" cy="657582"/>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Create protection and reintegration programs for teenagers to prevent long-term homelessness.</a:t>
            </a:r>
            <a:endParaRPr lang="en-US" sz="1350" dirty="0"/>
          </a:p>
        </p:txBody>
      </p:sp>
      <p:sp>
        <p:nvSpPr>
          <p:cNvPr id="23" name="Text 19"/>
          <p:cNvSpPr/>
          <p:nvPr/>
        </p:nvSpPr>
        <p:spPr>
          <a:xfrm>
            <a:off x="7533084" y="6075759"/>
            <a:ext cx="3666649" cy="657582"/>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Develop safe shelters with medical and psychological support in high density urban areas.</a:t>
            </a:r>
            <a:endParaRPr lang="en-US" sz="1350" dirty="0"/>
          </a:p>
        </p:txBody>
      </p:sp>
      <p:sp>
        <p:nvSpPr>
          <p:cNvPr id="24" name="Text 20"/>
          <p:cNvSpPr/>
          <p:nvPr/>
        </p:nvSpPr>
        <p:spPr>
          <a:xfrm>
            <a:off x="7533084" y="6789420"/>
            <a:ext cx="3666649" cy="438388"/>
          </a:xfrm>
          <a:prstGeom prst="rect">
            <a:avLst/>
          </a:prstGeom>
          <a:noFill/>
          <a:ln/>
        </p:spPr>
        <p:txBody>
          <a:bodyPr wrap="squar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 • Implement tracking systems to identify at-risk individuals early.</a:t>
            </a:r>
            <a:endParaRPr lang="en-US" sz="1350" dirty="0"/>
          </a:p>
        </p:txBody>
      </p:sp>
      <p:sp>
        <p:nvSpPr>
          <p:cNvPr id="25" name="Text 21"/>
          <p:cNvSpPr/>
          <p:nvPr/>
        </p:nvSpPr>
        <p:spPr>
          <a:xfrm>
            <a:off x="7533084" y="7311866"/>
            <a:ext cx="3666649" cy="224314"/>
          </a:xfrm>
          <a:prstGeom prst="rect">
            <a:avLst/>
          </a:prstGeom>
          <a:noFill/>
          <a:ln/>
        </p:spPr>
        <p:txBody>
          <a:bodyPr wrap="none" lIns="0" tIns="0" rIns="0" bIns="0" rtlCol="0" anchor="t"/>
          <a:lstStyle/>
          <a:p>
            <a:pPr marL="0" indent="0" algn="l">
              <a:lnSpc>
                <a:spcPts val="1750"/>
              </a:lnSpc>
              <a:buNone/>
            </a:pPr>
            <a:endParaRPr lang="en-US" sz="11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846308" y="243840"/>
            <a:ext cx="8937784" cy="7835265"/>
          </a:xfrm>
          <a:prstGeom prst="roundRect">
            <a:avLst>
              <a:gd name="adj" fmla="val 1273"/>
            </a:avLst>
          </a:prstGeom>
          <a:solidFill>
            <a:srgbClr val="050505"/>
          </a:solidFill>
          <a:ln w="7620">
            <a:solidFill>
              <a:srgbClr val="565151"/>
            </a:solidFill>
            <a:prstDash val="solid"/>
          </a:ln>
          <a:effectLst>
            <a:outerShdw blurRad="50800" dist="3429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3331250" y="780693"/>
            <a:ext cx="723543" cy="723543"/>
          </a:xfrm>
          <a:prstGeom prst="rect">
            <a:avLst/>
          </a:prstGeom>
        </p:spPr>
      </p:pic>
      <p:sp>
        <p:nvSpPr>
          <p:cNvPr id="4" name="Text 1"/>
          <p:cNvSpPr/>
          <p:nvPr/>
        </p:nvSpPr>
        <p:spPr>
          <a:xfrm>
            <a:off x="5000030" y="749498"/>
            <a:ext cx="5060871" cy="221694"/>
          </a:xfrm>
          <a:prstGeom prst="rect">
            <a:avLst/>
          </a:prstGeom>
          <a:noFill/>
          <a:ln/>
        </p:spPr>
        <p:txBody>
          <a:bodyPr wrap="none" lIns="0" tIns="0" rIns="0" bIns="0" rtlCol="0" anchor="t"/>
          <a:lstStyle/>
          <a:p>
            <a:pPr marL="0" indent="0" algn="l">
              <a:lnSpc>
                <a:spcPts val="1700"/>
              </a:lnSpc>
              <a:buNone/>
            </a:pPr>
            <a:endParaRPr lang="en-US" sz="1050" dirty="0"/>
          </a:p>
        </p:txBody>
      </p:sp>
      <p:pic>
        <p:nvPicPr>
          <p:cNvPr id="5" name="Image 1" descr="preencoded.png"/>
          <p:cNvPicPr>
            <a:picLocks noChangeAspect="1"/>
          </p:cNvPicPr>
          <p:nvPr/>
        </p:nvPicPr>
        <p:blipFill>
          <a:blip r:embed="rId4"/>
          <a:stretch>
            <a:fillRect/>
          </a:stretch>
        </p:blipFill>
        <p:spPr>
          <a:xfrm>
            <a:off x="10575369" y="780693"/>
            <a:ext cx="739021" cy="678894"/>
          </a:xfrm>
          <a:prstGeom prst="rect">
            <a:avLst/>
          </a:prstGeom>
        </p:spPr>
      </p:pic>
      <p:sp>
        <p:nvSpPr>
          <p:cNvPr id="6" name="Text 2"/>
          <p:cNvSpPr/>
          <p:nvPr/>
        </p:nvSpPr>
        <p:spPr>
          <a:xfrm>
            <a:off x="3331250" y="1867853"/>
            <a:ext cx="2771418" cy="346472"/>
          </a:xfrm>
          <a:prstGeom prst="rect">
            <a:avLst/>
          </a:prstGeom>
          <a:noFill/>
          <a:ln/>
        </p:spPr>
        <p:txBody>
          <a:bodyPr wrap="none" lIns="0" tIns="0" rIns="0" bIns="0" rtlCol="0" anchor="t"/>
          <a:lstStyle/>
          <a:p>
            <a:pPr marL="0" indent="0" algn="l">
              <a:lnSpc>
                <a:spcPts val="2700"/>
              </a:lnSpc>
              <a:buNone/>
            </a:pPr>
            <a:r>
              <a:rPr lang="en-US" sz="2150" b="1" dirty="0">
                <a:solidFill>
                  <a:srgbClr val="B05EF1"/>
                </a:solidFill>
                <a:latin typeface="Poppins Light" pitchFamily="34" charset="0"/>
                <a:ea typeface="Poppins Light" pitchFamily="34" charset="-122"/>
                <a:cs typeface="Poppins Light" pitchFamily="34" charset="-120"/>
              </a:rPr>
              <a:t>Table of Contents</a:t>
            </a:r>
            <a:endParaRPr lang="en-US" sz="2150" dirty="0"/>
          </a:p>
        </p:txBody>
      </p:sp>
      <p:sp>
        <p:nvSpPr>
          <p:cNvPr id="7" name="Shape 3"/>
          <p:cNvSpPr/>
          <p:nvPr/>
        </p:nvSpPr>
        <p:spPr>
          <a:xfrm>
            <a:off x="3331250" y="2422088"/>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8" name="Shape 4"/>
          <p:cNvSpPr/>
          <p:nvPr/>
        </p:nvSpPr>
        <p:spPr>
          <a:xfrm>
            <a:off x="4405193" y="2568178"/>
            <a:ext cx="415647" cy="415647"/>
          </a:xfrm>
          <a:prstGeom prst="roundRect">
            <a:avLst>
              <a:gd name="adj" fmla="val 21997237"/>
            </a:avLst>
          </a:prstGeom>
          <a:solidFill>
            <a:srgbClr val="F9D933"/>
          </a:solidFill>
          <a:ln/>
        </p:spPr>
        <p:txBody>
          <a:bodyPr/>
          <a:lstStyle/>
          <a:p>
            <a:endParaRPr lang="en-US"/>
          </a:p>
        </p:txBody>
      </p:sp>
      <p:sp>
        <p:nvSpPr>
          <p:cNvPr id="9" name="Text 5"/>
          <p:cNvSpPr/>
          <p:nvPr/>
        </p:nvSpPr>
        <p:spPr>
          <a:xfrm>
            <a:off x="4519493" y="2659023"/>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1</a:t>
            </a:r>
            <a:endParaRPr lang="en-US" sz="1450" dirty="0"/>
          </a:p>
        </p:txBody>
      </p:sp>
      <p:sp>
        <p:nvSpPr>
          <p:cNvPr id="10" name="Text 6"/>
          <p:cNvSpPr/>
          <p:nvPr/>
        </p:nvSpPr>
        <p:spPr>
          <a:xfrm>
            <a:off x="3747016" y="3122295"/>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Introduction</a:t>
            </a:r>
            <a:endParaRPr lang="en-US" sz="1350" dirty="0"/>
          </a:p>
        </p:txBody>
      </p:sp>
      <p:sp>
        <p:nvSpPr>
          <p:cNvPr id="11" name="Shape 7"/>
          <p:cNvSpPr/>
          <p:nvPr/>
        </p:nvSpPr>
        <p:spPr>
          <a:xfrm>
            <a:off x="6033373" y="2422088"/>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12" name="Shape 8"/>
          <p:cNvSpPr/>
          <p:nvPr/>
        </p:nvSpPr>
        <p:spPr>
          <a:xfrm>
            <a:off x="7107317" y="2568178"/>
            <a:ext cx="415647" cy="415647"/>
          </a:xfrm>
          <a:prstGeom prst="roundRect">
            <a:avLst>
              <a:gd name="adj" fmla="val 21997237"/>
            </a:avLst>
          </a:prstGeom>
          <a:solidFill>
            <a:srgbClr val="F9D933"/>
          </a:solidFill>
          <a:ln/>
        </p:spPr>
        <p:txBody>
          <a:bodyPr/>
          <a:lstStyle/>
          <a:p>
            <a:endParaRPr lang="en-US"/>
          </a:p>
        </p:txBody>
      </p:sp>
      <p:sp>
        <p:nvSpPr>
          <p:cNvPr id="13" name="Text 9"/>
          <p:cNvSpPr/>
          <p:nvPr/>
        </p:nvSpPr>
        <p:spPr>
          <a:xfrm>
            <a:off x="7221617" y="2659023"/>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2</a:t>
            </a:r>
            <a:endParaRPr lang="en-US" sz="1450" dirty="0"/>
          </a:p>
        </p:txBody>
      </p:sp>
      <p:sp>
        <p:nvSpPr>
          <p:cNvPr id="14" name="Text 10"/>
          <p:cNvSpPr/>
          <p:nvPr/>
        </p:nvSpPr>
        <p:spPr>
          <a:xfrm>
            <a:off x="6449139" y="3122295"/>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Statement</a:t>
            </a:r>
            <a:endParaRPr lang="en-US" sz="1350" dirty="0"/>
          </a:p>
        </p:txBody>
      </p:sp>
      <p:sp>
        <p:nvSpPr>
          <p:cNvPr id="15" name="Shape 11"/>
          <p:cNvSpPr/>
          <p:nvPr/>
        </p:nvSpPr>
        <p:spPr>
          <a:xfrm>
            <a:off x="8735497" y="2422088"/>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16" name="Shape 12"/>
          <p:cNvSpPr/>
          <p:nvPr/>
        </p:nvSpPr>
        <p:spPr>
          <a:xfrm>
            <a:off x="9809440" y="2568178"/>
            <a:ext cx="415647" cy="415647"/>
          </a:xfrm>
          <a:prstGeom prst="roundRect">
            <a:avLst>
              <a:gd name="adj" fmla="val 21997237"/>
            </a:avLst>
          </a:prstGeom>
          <a:solidFill>
            <a:srgbClr val="F9D933"/>
          </a:solidFill>
          <a:ln/>
        </p:spPr>
        <p:txBody>
          <a:bodyPr/>
          <a:lstStyle/>
          <a:p>
            <a:endParaRPr lang="en-US"/>
          </a:p>
        </p:txBody>
      </p:sp>
      <p:sp>
        <p:nvSpPr>
          <p:cNvPr id="17" name="Text 13"/>
          <p:cNvSpPr/>
          <p:nvPr/>
        </p:nvSpPr>
        <p:spPr>
          <a:xfrm>
            <a:off x="9923740" y="2659023"/>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3</a:t>
            </a:r>
            <a:endParaRPr lang="en-US" sz="1450" dirty="0"/>
          </a:p>
        </p:txBody>
      </p:sp>
      <p:sp>
        <p:nvSpPr>
          <p:cNvPr id="18" name="Text 14"/>
          <p:cNvSpPr/>
          <p:nvPr/>
        </p:nvSpPr>
        <p:spPr>
          <a:xfrm>
            <a:off x="9151263" y="3122295"/>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Project objectives</a:t>
            </a:r>
            <a:endParaRPr lang="en-US" sz="1350" dirty="0"/>
          </a:p>
        </p:txBody>
      </p:sp>
      <p:sp>
        <p:nvSpPr>
          <p:cNvPr id="19" name="Shape 15"/>
          <p:cNvSpPr/>
          <p:nvPr/>
        </p:nvSpPr>
        <p:spPr>
          <a:xfrm>
            <a:off x="3331250" y="3623310"/>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20" name="Shape 16"/>
          <p:cNvSpPr/>
          <p:nvPr/>
        </p:nvSpPr>
        <p:spPr>
          <a:xfrm>
            <a:off x="4405193" y="3769400"/>
            <a:ext cx="415647" cy="415647"/>
          </a:xfrm>
          <a:prstGeom prst="roundRect">
            <a:avLst>
              <a:gd name="adj" fmla="val 21997237"/>
            </a:avLst>
          </a:prstGeom>
          <a:solidFill>
            <a:srgbClr val="F9D933"/>
          </a:solidFill>
          <a:ln/>
        </p:spPr>
        <p:txBody>
          <a:bodyPr/>
          <a:lstStyle/>
          <a:p>
            <a:endParaRPr lang="en-US"/>
          </a:p>
        </p:txBody>
      </p:sp>
      <p:sp>
        <p:nvSpPr>
          <p:cNvPr id="21" name="Text 17"/>
          <p:cNvSpPr/>
          <p:nvPr/>
        </p:nvSpPr>
        <p:spPr>
          <a:xfrm>
            <a:off x="4519493" y="3860244"/>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4</a:t>
            </a:r>
            <a:endParaRPr lang="en-US" sz="1450" dirty="0"/>
          </a:p>
        </p:txBody>
      </p:sp>
      <p:sp>
        <p:nvSpPr>
          <p:cNvPr id="22" name="Text 18"/>
          <p:cNvSpPr/>
          <p:nvPr/>
        </p:nvSpPr>
        <p:spPr>
          <a:xfrm>
            <a:off x="3747016" y="4323517"/>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Scope of the Project</a:t>
            </a:r>
            <a:endParaRPr lang="en-US" sz="1350" dirty="0"/>
          </a:p>
        </p:txBody>
      </p:sp>
      <p:sp>
        <p:nvSpPr>
          <p:cNvPr id="23" name="Shape 19"/>
          <p:cNvSpPr/>
          <p:nvPr/>
        </p:nvSpPr>
        <p:spPr>
          <a:xfrm>
            <a:off x="6033373" y="3623310"/>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24" name="Shape 20"/>
          <p:cNvSpPr/>
          <p:nvPr/>
        </p:nvSpPr>
        <p:spPr>
          <a:xfrm>
            <a:off x="7107317" y="3769400"/>
            <a:ext cx="415647" cy="415647"/>
          </a:xfrm>
          <a:prstGeom prst="roundRect">
            <a:avLst>
              <a:gd name="adj" fmla="val 21997237"/>
            </a:avLst>
          </a:prstGeom>
          <a:solidFill>
            <a:srgbClr val="F9D933"/>
          </a:solidFill>
          <a:ln/>
        </p:spPr>
        <p:txBody>
          <a:bodyPr/>
          <a:lstStyle/>
          <a:p>
            <a:endParaRPr lang="en-US"/>
          </a:p>
        </p:txBody>
      </p:sp>
      <p:sp>
        <p:nvSpPr>
          <p:cNvPr id="25" name="Text 21"/>
          <p:cNvSpPr/>
          <p:nvPr/>
        </p:nvSpPr>
        <p:spPr>
          <a:xfrm>
            <a:off x="7221617" y="3860244"/>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5</a:t>
            </a:r>
            <a:endParaRPr lang="en-US" sz="1450" dirty="0"/>
          </a:p>
        </p:txBody>
      </p:sp>
      <p:sp>
        <p:nvSpPr>
          <p:cNvPr id="26" name="Text 22"/>
          <p:cNvSpPr/>
          <p:nvPr/>
        </p:nvSpPr>
        <p:spPr>
          <a:xfrm>
            <a:off x="6449139" y="4323517"/>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Data Collection</a:t>
            </a:r>
            <a:endParaRPr lang="en-US" sz="1350" dirty="0"/>
          </a:p>
        </p:txBody>
      </p:sp>
      <p:sp>
        <p:nvSpPr>
          <p:cNvPr id="27" name="Shape 23"/>
          <p:cNvSpPr/>
          <p:nvPr/>
        </p:nvSpPr>
        <p:spPr>
          <a:xfrm>
            <a:off x="8735497" y="3623310"/>
            <a:ext cx="2563654" cy="1062752"/>
          </a:xfrm>
          <a:prstGeom prst="roundRect">
            <a:avLst>
              <a:gd name="adj" fmla="val 5476"/>
            </a:avLst>
          </a:prstGeom>
          <a:solidFill>
            <a:srgbClr val="3D3D42"/>
          </a:solidFill>
          <a:ln w="7620">
            <a:solidFill>
              <a:srgbClr val="F9D933"/>
            </a:solidFill>
            <a:prstDash val="solid"/>
          </a:ln>
        </p:spPr>
        <p:txBody>
          <a:bodyPr/>
          <a:lstStyle/>
          <a:p>
            <a:endParaRPr lang="en-US"/>
          </a:p>
        </p:txBody>
      </p:sp>
      <p:sp>
        <p:nvSpPr>
          <p:cNvPr id="28" name="Shape 24"/>
          <p:cNvSpPr/>
          <p:nvPr/>
        </p:nvSpPr>
        <p:spPr>
          <a:xfrm>
            <a:off x="9809440" y="3769400"/>
            <a:ext cx="415647" cy="415647"/>
          </a:xfrm>
          <a:prstGeom prst="roundRect">
            <a:avLst>
              <a:gd name="adj" fmla="val 21997237"/>
            </a:avLst>
          </a:prstGeom>
          <a:solidFill>
            <a:srgbClr val="F9D933"/>
          </a:solidFill>
          <a:ln/>
        </p:spPr>
        <p:txBody>
          <a:bodyPr/>
          <a:lstStyle/>
          <a:p>
            <a:endParaRPr lang="en-US"/>
          </a:p>
        </p:txBody>
      </p:sp>
      <p:sp>
        <p:nvSpPr>
          <p:cNvPr id="29" name="Text 25"/>
          <p:cNvSpPr/>
          <p:nvPr/>
        </p:nvSpPr>
        <p:spPr>
          <a:xfrm>
            <a:off x="9923740" y="3860244"/>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6</a:t>
            </a:r>
            <a:endParaRPr lang="en-US" sz="1450" dirty="0"/>
          </a:p>
        </p:txBody>
      </p:sp>
      <p:sp>
        <p:nvSpPr>
          <p:cNvPr id="30" name="Text 26"/>
          <p:cNvSpPr/>
          <p:nvPr/>
        </p:nvSpPr>
        <p:spPr>
          <a:xfrm>
            <a:off x="9151263" y="4323517"/>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Data Cleaning</a:t>
            </a:r>
            <a:endParaRPr lang="en-US" sz="1350" dirty="0"/>
          </a:p>
        </p:txBody>
      </p:sp>
      <p:sp>
        <p:nvSpPr>
          <p:cNvPr id="31" name="Shape 27"/>
          <p:cNvSpPr/>
          <p:nvPr/>
        </p:nvSpPr>
        <p:spPr>
          <a:xfrm>
            <a:off x="3331250" y="4824532"/>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32" name="Shape 28"/>
          <p:cNvSpPr/>
          <p:nvPr/>
        </p:nvSpPr>
        <p:spPr>
          <a:xfrm>
            <a:off x="4405193" y="4970621"/>
            <a:ext cx="415647" cy="415647"/>
          </a:xfrm>
          <a:prstGeom prst="roundRect">
            <a:avLst>
              <a:gd name="adj" fmla="val 21997237"/>
            </a:avLst>
          </a:prstGeom>
          <a:solidFill>
            <a:srgbClr val="F9D933"/>
          </a:solidFill>
          <a:ln/>
        </p:spPr>
        <p:txBody>
          <a:bodyPr/>
          <a:lstStyle/>
          <a:p>
            <a:endParaRPr lang="en-US"/>
          </a:p>
        </p:txBody>
      </p:sp>
      <p:sp>
        <p:nvSpPr>
          <p:cNvPr id="33" name="Text 29"/>
          <p:cNvSpPr/>
          <p:nvPr/>
        </p:nvSpPr>
        <p:spPr>
          <a:xfrm>
            <a:off x="4519493" y="5061466"/>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7</a:t>
            </a:r>
            <a:endParaRPr lang="en-US" sz="1450" dirty="0"/>
          </a:p>
        </p:txBody>
      </p:sp>
      <p:sp>
        <p:nvSpPr>
          <p:cNvPr id="34" name="Text 30"/>
          <p:cNvSpPr/>
          <p:nvPr/>
        </p:nvSpPr>
        <p:spPr>
          <a:xfrm>
            <a:off x="3747016" y="5524738"/>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Proposed Solution</a:t>
            </a:r>
            <a:endParaRPr lang="en-US" sz="1350" dirty="0"/>
          </a:p>
        </p:txBody>
      </p:sp>
      <p:sp>
        <p:nvSpPr>
          <p:cNvPr id="35" name="Shape 31"/>
          <p:cNvSpPr/>
          <p:nvPr/>
        </p:nvSpPr>
        <p:spPr>
          <a:xfrm>
            <a:off x="6033373" y="4824532"/>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36" name="Shape 32"/>
          <p:cNvSpPr/>
          <p:nvPr/>
        </p:nvSpPr>
        <p:spPr>
          <a:xfrm>
            <a:off x="7107317" y="4970621"/>
            <a:ext cx="415647" cy="415647"/>
          </a:xfrm>
          <a:prstGeom prst="roundRect">
            <a:avLst>
              <a:gd name="adj" fmla="val 21997237"/>
            </a:avLst>
          </a:prstGeom>
          <a:solidFill>
            <a:srgbClr val="F9D933"/>
          </a:solidFill>
          <a:ln/>
        </p:spPr>
        <p:txBody>
          <a:bodyPr/>
          <a:lstStyle/>
          <a:p>
            <a:endParaRPr lang="en-US"/>
          </a:p>
        </p:txBody>
      </p:sp>
      <p:sp>
        <p:nvSpPr>
          <p:cNvPr id="37" name="Text 33"/>
          <p:cNvSpPr/>
          <p:nvPr/>
        </p:nvSpPr>
        <p:spPr>
          <a:xfrm>
            <a:off x="7221617" y="5061466"/>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8</a:t>
            </a:r>
            <a:endParaRPr lang="en-US" sz="1450" dirty="0"/>
          </a:p>
        </p:txBody>
      </p:sp>
      <p:sp>
        <p:nvSpPr>
          <p:cNvPr id="38" name="Text 34"/>
          <p:cNvSpPr/>
          <p:nvPr/>
        </p:nvSpPr>
        <p:spPr>
          <a:xfrm>
            <a:off x="6449139" y="5524738"/>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System Design</a:t>
            </a:r>
            <a:endParaRPr lang="en-US" sz="1350" dirty="0"/>
          </a:p>
        </p:txBody>
      </p:sp>
      <p:sp>
        <p:nvSpPr>
          <p:cNvPr id="39" name="Shape 35"/>
          <p:cNvSpPr/>
          <p:nvPr/>
        </p:nvSpPr>
        <p:spPr>
          <a:xfrm>
            <a:off x="8735497" y="4824532"/>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40" name="Shape 36"/>
          <p:cNvSpPr/>
          <p:nvPr/>
        </p:nvSpPr>
        <p:spPr>
          <a:xfrm>
            <a:off x="9809440" y="4970621"/>
            <a:ext cx="415647" cy="415647"/>
          </a:xfrm>
          <a:prstGeom prst="roundRect">
            <a:avLst>
              <a:gd name="adj" fmla="val 21997237"/>
            </a:avLst>
          </a:prstGeom>
          <a:solidFill>
            <a:srgbClr val="F9D933"/>
          </a:solidFill>
          <a:ln/>
        </p:spPr>
        <p:txBody>
          <a:bodyPr/>
          <a:lstStyle/>
          <a:p>
            <a:endParaRPr lang="en-US"/>
          </a:p>
        </p:txBody>
      </p:sp>
      <p:sp>
        <p:nvSpPr>
          <p:cNvPr id="41" name="Text 37"/>
          <p:cNvSpPr/>
          <p:nvPr/>
        </p:nvSpPr>
        <p:spPr>
          <a:xfrm>
            <a:off x="9923740" y="5061466"/>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9</a:t>
            </a:r>
            <a:endParaRPr lang="en-US" sz="1450" dirty="0"/>
          </a:p>
        </p:txBody>
      </p:sp>
      <p:sp>
        <p:nvSpPr>
          <p:cNvPr id="42" name="Text 38"/>
          <p:cNvSpPr/>
          <p:nvPr/>
        </p:nvSpPr>
        <p:spPr>
          <a:xfrm>
            <a:off x="9151263" y="5524738"/>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Project's features</a:t>
            </a:r>
            <a:endParaRPr lang="en-US" sz="1350" dirty="0"/>
          </a:p>
        </p:txBody>
      </p:sp>
      <p:sp>
        <p:nvSpPr>
          <p:cNvPr id="43" name="Text 39"/>
          <p:cNvSpPr/>
          <p:nvPr/>
        </p:nvSpPr>
        <p:spPr>
          <a:xfrm>
            <a:off x="8881586" y="5824299"/>
            <a:ext cx="2271474" cy="221694"/>
          </a:xfrm>
          <a:prstGeom prst="rect">
            <a:avLst/>
          </a:prstGeom>
          <a:noFill/>
          <a:ln/>
        </p:spPr>
        <p:txBody>
          <a:bodyPr wrap="none" lIns="0" tIns="0" rIns="0" bIns="0" rtlCol="0" anchor="t"/>
          <a:lstStyle/>
          <a:p>
            <a:pPr marL="0" indent="0" algn="ctr">
              <a:lnSpc>
                <a:spcPts val="1700"/>
              </a:lnSpc>
              <a:buNone/>
            </a:pPr>
            <a:endParaRPr lang="en-US" sz="1050" dirty="0"/>
          </a:p>
        </p:txBody>
      </p:sp>
      <p:sp>
        <p:nvSpPr>
          <p:cNvPr id="44" name="Shape 40"/>
          <p:cNvSpPr/>
          <p:nvPr/>
        </p:nvSpPr>
        <p:spPr>
          <a:xfrm>
            <a:off x="3331250" y="6330553"/>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45" name="Shape 41"/>
          <p:cNvSpPr/>
          <p:nvPr/>
        </p:nvSpPr>
        <p:spPr>
          <a:xfrm>
            <a:off x="4405193" y="6476643"/>
            <a:ext cx="415647" cy="415647"/>
          </a:xfrm>
          <a:prstGeom prst="roundRect">
            <a:avLst>
              <a:gd name="adj" fmla="val 21997237"/>
            </a:avLst>
          </a:prstGeom>
          <a:solidFill>
            <a:srgbClr val="F9D933"/>
          </a:solidFill>
          <a:ln/>
        </p:spPr>
        <p:txBody>
          <a:bodyPr/>
          <a:lstStyle/>
          <a:p>
            <a:endParaRPr lang="en-US"/>
          </a:p>
        </p:txBody>
      </p:sp>
      <p:sp>
        <p:nvSpPr>
          <p:cNvPr id="46" name="Text 42"/>
          <p:cNvSpPr/>
          <p:nvPr/>
        </p:nvSpPr>
        <p:spPr>
          <a:xfrm>
            <a:off x="4519493" y="6567488"/>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10</a:t>
            </a:r>
            <a:endParaRPr lang="en-US" sz="1450" dirty="0"/>
          </a:p>
        </p:txBody>
      </p:sp>
      <p:sp>
        <p:nvSpPr>
          <p:cNvPr id="47" name="Text 43"/>
          <p:cNvSpPr/>
          <p:nvPr/>
        </p:nvSpPr>
        <p:spPr>
          <a:xfrm>
            <a:off x="3747016" y="7030760"/>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Insights</a:t>
            </a:r>
            <a:endParaRPr lang="en-US" sz="1350" dirty="0"/>
          </a:p>
        </p:txBody>
      </p:sp>
      <p:sp>
        <p:nvSpPr>
          <p:cNvPr id="48" name="Shape 44"/>
          <p:cNvSpPr/>
          <p:nvPr/>
        </p:nvSpPr>
        <p:spPr>
          <a:xfrm>
            <a:off x="6033373" y="6330553"/>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49" name="Shape 45"/>
          <p:cNvSpPr/>
          <p:nvPr/>
        </p:nvSpPr>
        <p:spPr>
          <a:xfrm>
            <a:off x="7107317" y="6476643"/>
            <a:ext cx="415647" cy="415647"/>
          </a:xfrm>
          <a:prstGeom prst="roundRect">
            <a:avLst>
              <a:gd name="adj" fmla="val 21997237"/>
            </a:avLst>
          </a:prstGeom>
          <a:solidFill>
            <a:srgbClr val="F9D933"/>
          </a:solidFill>
          <a:ln/>
        </p:spPr>
        <p:txBody>
          <a:bodyPr/>
          <a:lstStyle/>
          <a:p>
            <a:endParaRPr lang="en-US"/>
          </a:p>
        </p:txBody>
      </p:sp>
      <p:sp>
        <p:nvSpPr>
          <p:cNvPr id="50" name="Text 46"/>
          <p:cNvSpPr/>
          <p:nvPr/>
        </p:nvSpPr>
        <p:spPr>
          <a:xfrm>
            <a:off x="7221617" y="6567488"/>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11</a:t>
            </a:r>
            <a:endParaRPr lang="en-US" sz="1450" dirty="0"/>
          </a:p>
        </p:txBody>
      </p:sp>
      <p:sp>
        <p:nvSpPr>
          <p:cNvPr id="51" name="Text 47"/>
          <p:cNvSpPr/>
          <p:nvPr/>
        </p:nvSpPr>
        <p:spPr>
          <a:xfrm>
            <a:off x="6179463" y="7030760"/>
            <a:ext cx="2271474" cy="277178"/>
          </a:xfrm>
          <a:prstGeom prst="rect">
            <a:avLst/>
          </a:prstGeom>
          <a:noFill/>
          <a:ln/>
        </p:spPr>
        <p:txBody>
          <a:bodyPr wrap="none" lIns="0" tIns="0" rIns="0" bIns="0" rtlCol="0" anchor="t"/>
          <a:lstStyle/>
          <a:p>
            <a:pPr marL="0" indent="0" algn="ctr">
              <a:lnSpc>
                <a:spcPts val="2150"/>
              </a:lnSpc>
              <a:buNone/>
            </a:pPr>
            <a:r>
              <a:rPr lang="en-US" sz="1350" dirty="0">
                <a:solidFill>
                  <a:srgbClr val="E5E0DF"/>
                </a:solidFill>
                <a:latin typeface="Roboto Light" pitchFamily="34" charset="0"/>
                <a:ea typeface="Roboto Light" pitchFamily="34" charset="-122"/>
                <a:cs typeface="Roboto Light" pitchFamily="34" charset="-120"/>
              </a:rPr>
              <a:t>Recommendations</a:t>
            </a:r>
            <a:endParaRPr lang="en-US" sz="1350" dirty="0"/>
          </a:p>
        </p:txBody>
      </p:sp>
      <p:sp>
        <p:nvSpPr>
          <p:cNvPr id="52" name="Shape 48"/>
          <p:cNvSpPr/>
          <p:nvPr/>
        </p:nvSpPr>
        <p:spPr>
          <a:xfrm>
            <a:off x="8735497" y="6330553"/>
            <a:ext cx="2563654" cy="1367552"/>
          </a:xfrm>
          <a:prstGeom prst="roundRect">
            <a:avLst>
              <a:gd name="adj" fmla="val 4256"/>
            </a:avLst>
          </a:prstGeom>
          <a:solidFill>
            <a:srgbClr val="3D3D42"/>
          </a:solidFill>
          <a:ln w="7620">
            <a:solidFill>
              <a:srgbClr val="F9D933"/>
            </a:solidFill>
            <a:prstDash val="solid"/>
          </a:ln>
        </p:spPr>
        <p:txBody>
          <a:bodyPr/>
          <a:lstStyle/>
          <a:p>
            <a:endParaRPr lang="en-US"/>
          </a:p>
        </p:txBody>
      </p:sp>
      <p:sp>
        <p:nvSpPr>
          <p:cNvPr id="53" name="Shape 49"/>
          <p:cNvSpPr/>
          <p:nvPr/>
        </p:nvSpPr>
        <p:spPr>
          <a:xfrm>
            <a:off x="9809440" y="6476643"/>
            <a:ext cx="415647" cy="415647"/>
          </a:xfrm>
          <a:prstGeom prst="roundRect">
            <a:avLst>
              <a:gd name="adj" fmla="val 21997237"/>
            </a:avLst>
          </a:prstGeom>
          <a:solidFill>
            <a:srgbClr val="F9D933"/>
          </a:solidFill>
          <a:ln/>
        </p:spPr>
        <p:txBody>
          <a:bodyPr/>
          <a:lstStyle/>
          <a:p>
            <a:endParaRPr lang="en-US"/>
          </a:p>
        </p:txBody>
      </p:sp>
      <p:sp>
        <p:nvSpPr>
          <p:cNvPr id="54" name="Text 50"/>
          <p:cNvSpPr/>
          <p:nvPr/>
        </p:nvSpPr>
        <p:spPr>
          <a:xfrm>
            <a:off x="9923740" y="6567488"/>
            <a:ext cx="187047" cy="233839"/>
          </a:xfrm>
          <a:prstGeom prst="rect">
            <a:avLst/>
          </a:prstGeom>
          <a:noFill/>
          <a:ln/>
        </p:spPr>
        <p:txBody>
          <a:bodyPr wrap="none" lIns="0" tIns="0" rIns="0" bIns="0" rtlCol="0" anchor="t"/>
          <a:lstStyle/>
          <a:p>
            <a:pPr marL="0" indent="0" algn="ctr">
              <a:lnSpc>
                <a:spcPts val="2350"/>
              </a:lnSpc>
              <a:buNone/>
            </a:pPr>
            <a:r>
              <a:rPr lang="en-US" sz="1450" dirty="0">
                <a:solidFill>
                  <a:srgbClr val="000000"/>
                </a:solidFill>
                <a:latin typeface="Poppins Light" pitchFamily="34" charset="0"/>
                <a:ea typeface="Poppins Light" pitchFamily="34" charset="-122"/>
                <a:cs typeface="Poppins Light" pitchFamily="34" charset="-120"/>
              </a:rPr>
              <a:t>12</a:t>
            </a:r>
            <a:endParaRPr lang="en-US" sz="1450" dirty="0"/>
          </a:p>
        </p:txBody>
      </p:sp>
      <p:sp>
        <p:nvSpPr>
          <p:cNvPr id="55" name="Text 51"/>
          <p:cNvSpPr/>
          <p:nvPr/>
        </p:nvSpPr>
        <p:spPr>
          <a:xfrm>
            <a:off x="9151263" y="7030760"/>
            <a:ext cx="1732121" cy="216456"/>
          </a:xfrm>
          <a:prstGeom prst="rect">
            <a:avLst/>
          </a:prstGeom>
          <a:noFill/>
          <a:ln/>
        </p:spPr>
        <p:txBody>
          <a:bodyPr wrap="none" lIns="0" tIns="0" rIns="0" bIns="0" rtlCol="0" anchor="t"/>
          <a:lstStyle/>
          <a:p>
            <a:pPr marL="0" indent="0" algn="ctr">
              <a:lnSpc>
                <a:spcPts val="1700"/>
              </a:lnSpc>
              <a:buNone/>
            </a:pPr>
            <a:r>
              <a:rPr lang="en-US" sz="1350" dirty="0">
                <a:solidFill>
                  <a:srgbClr val="E5E0DF"/>
                </a:solidFill>
                <a:latin typeface="Poppins Light" pitchFamily="34" charset="0"/>
                <a:ea typeface="Poppins Light" pitchFamily="34" charset="-122"/>
                <a:cs typeface="Poppins Light" pitchFamily="34" charset="-120"/>
              </a:rPr>
              <a:t>Conclusion</a:t>
            </a:r>
            <a:endParaRPr lang="en-US" sz="1350" dirty="0"/>
          </a:p>
        </p:txBody>
      </p:sp>
      <p:sp>
        <p:nvSpPr>
          <p:cNvPr id="56" name="Text 52"/>
          <p:cNvSpPr/>
          <p:nvPr/>
        </p:nvSpPr>
        <p:spPr>
          <a:xfrm>
            <a:off x="8881586" y="7330321"/>
            <a:ext cx="2271474" cy="221694"/>
          </a:xfrm>
          <a:prstGeom prst="rect">
            <a:avLst/>
          </a:prstGeom>
          <a:noFill/>
          <a:ln/>
        </p:spPr>
        <p:txBody>
          <a:bodyPr wrap="none" lIns="0" tIns="0" rIns="0" bIns="0" rtlCol="0" anchor="t"/>
          <a:lstStyle/>
          <a:p>
            <a:pPr marL="0" indent="0" algn="ctr">
              <a:lnSpc>
                <a:spcPts val="1700"/>
              </a:lnSpc>
              <a:buNone/>
            </a:pPr>
            <a:endParaRPr lang="en-US" sz="10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1455182" y="243840"/>
            <a:ext cx="11720036" cy="7779187"/>
          </a:xfrm>
          <a:prstGeom prst="roundRect">
            <a:avLst>
              <a:gd name="adj" fmla="val 1682"/>
            </a:avLst>
          </a:prstGeom>
          <a:solidFill>
            <a:srgbClr val="050505"/>
          </a:solidFill>
          <a:ln w="7620">
            <a:solidFill>
              <a:srgbClr val="565151"/>
            </a:solidFill>
            <a:prstDash val="solid"/>
          </a:ln>
          <a:effectLst>
            <a:outerShdw blurRad="67310" dist="4445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091095" y="947738"/>
            <a:ext cx="555188" cy="555188"/>
          </a:xfrm>
          <a:prstGeom prst="rect">
            <a:avLst/>
          </a:prstGeom>
        </p:spPr>
      </p:pic>
      <p:sp>
        <p:nvSpPr>
          <p:cNvPr id="4" name="Text 1"/>
          <p:cNvSpPr/>
          <p:nvPr/>
        </p:nvSpPr>
        <p:spPr>
          <a:xfrm>
            <a:off x="4276963" y="906899"/>
            <a:ext cx="6636187" cy="290632"/>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5" name="Image 1" descr="preencoded.png"/>
          <p:cNvPicPr>
            <a:picLocks noChangeAspect="1"/>
          </p:cNvPicPr>
          <p:nvPr/>
        </p:nvPicPr>
        <p:blipFill>
          <a:blip r:embed="rId4"/>
          <a:stretch>
            <a:fillRect/>
          </a:stretch>
        </p:blipFill>
        <p:spPr>
          <a:xfrm>
            <a:off x="12019478" y="947738"/>
            <a:ext cx="534948" cy="491371"/>
          </a:xfrm>
          <a:prstGeom prst="rect">
            <a:avLst/>
          </a:prstGeom>
        </p:spPr>
      </p:pic>
      <p:sp>
        <p:nvSpPr>
          <p:cNvPr id="6" name="Text 2"/>
          <p:cNvSpPr/>
          <p:nvPr/>
        </p:nvSpPr>
        <p:spPr>
          <a:xfrm>
            <a:off x="5498187" y="1979771"/>
            <a:ext cx="3634026" cy="454223"/>
          </a:xfrm>
          <a:prstGeom prst="rect">
            <a:avLst/>
          </a:prstGeom>
          <a:noFill/>
          <a:ln/>
        </p:spPr>
        <p:txBody>
          <a:bodyPr wrap="none" lIns="0" tIns="0" rIns="0" bIns="0" rtlCol="0" anchor="t"/>
          <a:lstStyle/>
          <a:p>
            <a:pPr marL="0" indent="0" algn="ctr">
              <a:lnSpc>
                <a:spcPts val="3550"/>
              </a:lnSpc>
              <a:buNone/>
            </a:pPr>
            <a:r>
              <a:rPr lang="en-US" sz="2850" b="1" dirty="0">
                <a:solidFill>
                  <a:srgbClr val="B05EF1"/>
                </a:solidFill>
                <a:latin typeface="Poppins Light" pitchFamily="34" charset="0"/>
                <a:ea typeface="Poppins Light" pitchFamily="34" charset="-122"/>
                <a:cs typeface="Poppins Light" pitchFamily="34" charset="-120"/>
              </a:rPr>
              <a:t>Recommendations</a:t>
            </a:r>
            <a:endParaRPr lang="en-US" sz="2850" dirty="0"/>
          </a:p>
        </p:txBody>
      </p:sp>
      <p:sp>
        <p:nvSpPr>
          <p:cNvPr id="7" name="Shape 3"/>
          <p:cNvSpPr/>
          <p:nvPr/>
        </p:nvSpPr>
        <p:spPr>
          <a:xfrm>
            <a:off x="2091095" y="2706529"/>
            <a:ext cx="5133261" cy="4816912"/>
          </a:xfrm>
          <a:prstGeom prst="roundRect">
            <a:avLst>
              <a:gd name="adj" fmla="val 9053"/>
            </a:avLst>
          </a:prstGeom>
          <a:solidFill>
            <a:srgbClr val="3D3D42"/>
          </a:solidFill>
          <a:ln w="7620">
            <a:solidFill>
              <a:srgbClr val="56565B"/>
            </a:solidFill>
            <a:prstDash val="solid"/>
          </a:ln>
        </p:spPr>
        <p:txBody>
          <a:bodyPr/>
          <a:lstStyle/>
          <a:p>
            <a:endParaRPr lang="en-US"/>
          </a:p>
        </p:txBody>
      </p:sp>
      <p:sp>
        <p:nvSpPr>
          <p:cNvPr id="8" name="Text 4"/>
          <p:cNvSpPr/>
          <p:nvPr/>
        </p:nvSpPr>
        <p:spPr>
          <a:xfrm>
            <a:off x="2280404" y="2895838"/>
            <a:ext cx="2725579" cy="340638"/>
          </a:xfrm>
          <a:prstGeom prst="rect">
            <a:avLst/>
          </a:prstGeom>
          <a:noFill/>
          <a:ln/>
        </p:spPr>
        <p:txBody>
          <a:bodyPr wrap="none" lIns="0" tIns="0" rIns="0" bIns="0" rtlCol="0" anchor="t"/>
          <a:lstStyle/>
          <a:p>
            <a:pPr marL="0" indent="0" algn="l">
              <a:lnSpc>
                <a:spcPts val="2650"/>
              </a:lnSpc>
              <a:buNone/>
            </a:pPr>
            <a:r>
              <a:rPr lang="en-US" sz="2100" b="1" dirty="0">
                <a:solidFill>
                  <a:srgbClr val="F9D933"/>
                </a:solidFill>
                <a:latin typeface="Poppins Light" pitchFamily="34" charset="0"/>
                <a:ea typeface="Poppins Light" pitchFamily="34" charset="-122"/>
                <a:cs typeface="Poppins Light" pitchFamily="34" charset="-120"/>
              </a:rPr>
              <a:t>Divorce:</a:t>
            </a:r>
            <a:endParaRPr lang="en-US" sz="2100" dirty="0"/>
          </a:p>
        </p:txBody>
      </p:sp>
      <p:sp>
        <p:nvSpPr>
          <p:cNvPr id="9" name="Text 5"/>
          <p:cNvSpPr/>
          <p:nvPr/>
        </p:nvSpPr>
        <p:spPr>
          <a:xfrm>
            <a:off x="2280404" y="3309104"/>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Expand family counseling programs in rural areas, as they show consistently higher divorce rates. </a:t>
            </a:r>
            <a:endParaRPr lang="en-US" sz="1750" dirty="0"/>
          </a:p>
        </p:txBody>
      </p:sp>
      <p:sp>
        <p:nvSpPr>
          <p:cNvPr id="10" name="Text 6"/>
          <p:cNvSpPr/>
          <p:nvPr/>
        </p:nvSpPr>
        <p:spPr>
          <a:xfrm>
            <a:off x="2280404" y="4233624"/>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Introduce early-intervention units to help couples resolve conflicts before reaching divorce. </a:t>
            </a:r>
            <a:endParaRPr lang="en-US" sz="1750" dirty="0"/>
          </a:p>
        </p:txBody>
      </p:sp>
      <p:sp>
        <p:nvSpPr>
          <p:cNvPr id="11" name="Text 7"/>
          <p:cNvSpPr/>
          <p:nvPr/>
        </p:nvSpPr>
        <p:spPr>
          <a:xfrm>
            <a:off x="2280404" y="5158145"/>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Launch awareness campaigns highlighting the financial and social consequences of divorce.</a:t>
            </a:r>
            <a:endParaRPr lang="en-US" sz="1750" dirty="0"/>
          </a:p>
        </p:txBody>
      </p:sp>
      <p:sp>
        <p:nvSpPr>
          <p:cNvPr id="12" name="Text 8"/>
          <p:cNvSpPr/>
          <p:nvPr/>
        </p:nvSpPr>
        <p:spPr>
          <a:xfrm>
            <a:off x="2280404" y="6082665"/>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 Provide targeted support for rural communities through workshops, premarital education, and legal guidance.</a:t>
            </a:r>
            <a:endParaRPr lang="en-US" sz="1750" dirty="0"/>
          </a:p>
        </p:txBody>
      </p:sp>
      <p:sp>
        <p:nvSpPr>
          <p:cNvPr id="13" name="Text 9"/>
          <p:cNvSpPr/>
          <p:nvPr/>
        </p:nvSpPr>
        <p:spPr>
          <a:xfrm>
            <a:off x="2280404" y="7043499"/>
            <a:ext cx="4754642" cy="290632"/>
          </a:xfrm>
          <a:prstGeom prst="rect">
            <a:avLst/>
          </a:prstGeom>
          <a:noFill/>
          <a:ln/>
        </p:spPr>
        <p:txBody>
          <a:bodyPr wrap="none" lIns="0" tIns="0" rIns="0" bIns="0" rtlCol="0" anchor="t"/>
          <a:lstStyle/>
          <a:p>
            <a:pPr marL="0" indent="0" algn="l">
              <a:lnSpc>
                <a:spcPts val="2250"/>
              </a:lnSpc>
              <a:buNone/>
            </a:pPr>
            <a:endParaRPr lang="en-US" sz="1400" dirty="0"/>
          </a:p>
        </p:txBody>
      </p:sp>
      <p:sp>
        <p:nvSpPr>
          <p:cNvPr id="14" name="Shape 10"/>
          <p:cNvSpPr/>
          <p:nvPr/>
        </p:nvSpPr>
        <p:spPr>
          <a:xfrm>
            <a:off x="7406045" y="2706529"/>
            <a:ext cx="5133261" cy="4816912"/>
          </a:xfrm>
          <a:prstGeom prst="roundRect">
            <a:avLst>
              <a:gd name="adj" fmla="val 9053"/>
            </a:avLst>
          </a:prstGeom>
          <a:solidFill>
            <a:srgbClr val="3D3D42"/>
          </a:solidFill>
          <a:ln w="7620">
            <a:solidFill>
              <a:srgbClr val="56565B"/>
            </a:solidFill>
            <a:prstDash val="solid"/>
          </a:ln>
        </p:spPr>
        <p:txBody>
          <a:bodyPr/>
          <a:lstStyle/>
          <a:p>
            <a:endParaRPr lang="en-US"/>
          </a:p>
        </p:txBody>
      </p:sp>
      <p:sp>
        <p:nvSpPr>
          <p:cNvPr id="15" name="Text 11"/>
          <p:cNvSpPr/>
          <p:nvPr/>
        </p:nvSpPr>
        <p:spPr>
          <a:xfrm>
            <a:off x="7595354" y="2895838"/>
            <a:ext cx="2725579" cy="340638"/>
          </a:xfrm>
          <a:prstGeom prst="rect">
            <a:avLst/>
          </a:prstGeom>
          <a:noFill/>
          <a:ln/>
        </p:spPr>
        <p:txBody>
          <a:bodyPr wrap="none" lIns="0" tIns="0" rIns="0" bIns="0" rtlCol="0" anchor="t"/>
          <a:lstStyle/>
          <a:p>
            <a:pPr marL="0" indent="0" algn="l">
              <a:lnSpc>
                <a:spcPts val="2650"/>
              </a:lnSpc>
              <a:buNone/>
            </a:pPr>
            <a:r>
              <a:rPr lang="en-US" sz="2100" b="1" dirty="0">
                <a:solidFill>
                  <a:srgbClr val="F9D933"/>
                </a:solidFill>
                <a:latin typeface="Poppins Light" pitchFamily="34" charset="0"/>
                <a:ea typeface="Poppins Light" pitchFamily="34" charset="-122"/>
                <a:cs typeface="Poppins Light" pitchFamily="34" charset="-120"/>
              </a:rPr>
              <a:t>Drug Addiction :</a:t>
            </a:r>
            <a:endParaRPr lang="en-US" sz="2100" dirty="0"/>
          </a:p>
        </p:txBody>
      </p:sp>
      <p:sp>
        <p:nvSpPr>
          <p:cNvPr id="16" name="Text 12"/>
          <p:cNvSpPr/>
          <p:nvPr/>
        </p:nvSpPr>
        <p:spPr>
          <a:xfrm>
            <a:off x="7595354" y="3309104"/>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 Increase the number of rehabilitation centers in high-risk governorates (Cairo, Giza, Sharqia). </a:t>
            </a:r>
            <a:endParaRPr lang="en-US" sz="1750" dirty="0"/>
          </a:p>
        </p:txBody>
      </p:sp>
      <p:sp>
        <p:nvSpPr>
          <p:cNvPr id="17" name="Text 13"/>
          <p:cNvSpPr/>
          <p:nvPr/>
        </p:nvSpPr>
        <p:spPr>
          <a:xfrm>
            <a:off x="7595354" y="4233624"/>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Create male-focused awareness and prevention programs, since male cases dominate. </a:t>
            </a:r>
            <a:endParaRPr lang="en-US" sz="1750" dirty="0"/>
          </a:p>
        </p:txBody>
      </p:sp>
      <p:sp>
        <p:nvSpPr>
          <p:cNvPr id="18" name="Text 14"/>
          <p:cNvSpPr/>
          <p:nvPr/>
        </p:nvSpPr>
        <p:spPr>
          <a:xfrm>
            <a:off x="7595354" y="5158145"/>
            <a:ext cx="4754642" cy="851892"/>
          </a:xfrm>
          <a:prstGeom prst="rect">
            <a:avLst/>
          </a:prstGeom>
          <a:noFill/>
          <a:ln/>
        </p:spPr>
        <p:txBody>
          <a:bodyPr wrap="squar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 Offer affordable mental-health and addiction-counseling services for low income groups.</a:t>
            </a:r>
            <a:endParaRPr lang="en-US" sz="1750" dirty="0"/>
          </a:p>
        </p:txBody>
      </p:sp>
      <p:sp>
        <p:nvSpPr>
          <p:cNvPr id="19" name="Text 15"/>
          <p:cNvSpPr/>
          <p:nvPr/>
        </p:nvSpPr>
        <p:spPr>
          <a:xfrm>
            <a:off x="7595354" y="6118979"/>
            <a:ext cx="4754642" cy="290632"/>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1279684" y="243840"/>
            <a:ext cx="12070913" cy="7766804"/>
          </a:xfrm>
          <a:prstGeom prst="roundRect">
            <a:avLst>
              <a:gd name="adj" fmla="val 1735"/>
            </a:avLst>
          </a:prstGeom>
          <a:solidFill>
            <a:srgbClr val="050505"/>
          </a:solidFill>
          <a:ln w="7620">
            <a:solidFill>
              <a:srgbClr val="565151"/>
            </a:solidFill>
            <a:prstDash val="solid"/>
          </a:ln>
          <a:effectLst>
            <a:outerShdw blurRad="69850" dist="4572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934647" y="968931"/>
            <a:ext cx="571738" cy="571738"/>
          </a:xfrm>
          <a:prstGeom prst="rect">
            <a:avLst/>
          </a:prstGeom>
        </p:spPr>
      </p:pic>
      <p:sp>
        <p:nvSpPr>
          <p:cNvPr id="4" name="Text 1"/>
          <p:cNvSpPr/>
          <p:nvPr/>
        </p:nvSpPr>
        <p:spPr>
          <a:xfrm>
            <a:off x="4185761" y="926783"/>
            <a:ext cx="6834783" cy="299442"/>
          </a:xfrm>
          <a:prstGeom prst="rect">
            <a:avLst/>
          </a:prstGeom>
          <a:noFill/>
          <a:ln/>
        </p:spPr>
        <p:txBody>
          <a:bodyPr wrap="none" lIns="0" tIns="0" rIns="0" bIns="0" rtlCol="0" anchor="t"/>
          <a:lstStyle/>
          <a:p>
            <a:pPr marL="0" indent="0" algn="l">
              <a:lnSpc>
                <a:spcPts val="2350"/>
              </a:lnSpc>
              <a:buNone/>
            </a:pPr>
            <a:endParaRPr lang="en-US" sz="1450" dirty="0"/>
          </a:p>
        </p:txBody>
      </p:sp>
      <p:pic>
        <p:nvPicPr>
          <p:cNvPr id="5" name="Image 1" descr="preencoded.png"/>
          <p:cNvPicPr>
            <a:picLocks noChangeAspect="1"/>
          </p:cNvPicPr>
          <p:nvPr/>
        </p:nvPicPr>
        <p:blipFill>
          <a:blip r:embed="rId4"/>
          <a:stretch>
            <a:fillRect/>
          </a:stretch>
        </p:blipFill>
        <p:spPr>
          <a:xfrm>
            <a:off x="12180570" y="968931"/>
            <a:ext cx="530185" cy="487085"/>
          </a:xfrm>
          <a:prstGeom prst="rect">
            <a:avLst/>
          </a:prstGeom>
        </p:spPr>
      </p:pic>
      <p:sp>
        <p:nvSpPr>
          <p:cNvPr id="6" name="Text 2"/>
          <p:cNvSpPr/>
          <p:nvPr/>
        </p:nvSpPr>
        <p:spPr>
          <a:xfrm>
            <a:off x="5443657" y="2031802"/>
            <a:ext cx="3742849" cy="467916"/>
          </a:xfrm>
          <a:prstGeom prst="rect">
            <a:avLst/>
          </a:prstGeom>
          <a:noFill/>
          <a:ln/>
        </p:spPr>
        <p:txBody>
          <a:bodyPr wrap="none" lIns="0" tIns="0" rIns="0" bIns="0" rtlCol="0" anchor="t"/>
          <a:lstStyle/>
          <a:p>
            <a:pPr marL="0" indent="0" algn="ctr">
              <a:lnSpc>
                <a:spcPts val="3650"/>
              </a:lnSpc>
              <a:buNone/>
            </a:pPr>
            <a:r>
              <a:rPr lang="en-US" sz="2900" b="1" dirty="0">
                <a:solidFill>
                  <a:srgbClr val="B05EF1"/>
                </a:solidFill>
                <a:latin typeface="Poppins Light" pitchFamily="34" charset="0"/>
                <a:ea typeface="Poppins Light" pitchFamily="34" charset="-122"/>
                <a:cs typeface="Poppins Light" pitchFamily="34" charset="-120"/>
              </a:rPr>
              <a:t>Conclusion</a:t>
            </a:r>
            <a:endParaRPr lang="en-US" sz="2900" dirty="0"/>
          </a:p>
        </p:txBody>
      </p:sp>
      <p:sp>
        <p:nvSpPr>
          <p:cNvPr id="7" name="Text 3"/>
          <p:cNvSpPr/>
          <p:nvPr/>
        </p:nvSpPr>
        <p:spPr>
          <a:xfrm>
            <a:off x="1934647" y="2780347"/>
            <a:ext cx="10760988" cy="299442"/>
          </a:xfrm>
          <a:prstGeom prst="rect">
            <a:avLst/>
          </a:prstGeom>
          <a:noFill/>
          <a:ln/>
        </p:spPr>
        <p:txBody>
          <a:bodyPr wrap="none" lIns="0" tIns="0" rIns="0" bIns="0" rtlCol="0" anchor="t"/>
          <a:lstStyle/>
          <a:p>
            <a:pPr marL="0" indent="0" algn="l">
              <a:lnSpc>
                <a:spcPts val="2350"/>
              </a:lnSpc>
              <a:buNone/>
            </a:pPr>
            <a:endParaRPr lang="en-US" sz="1450" dirty="0"/>
          </a:p>
        </p:txBody>
      </p:sp>
      <p:sp>
        <p:nvSpPr>
          <p:cNvPr id="8" name="Text 4"/>
          <p:cNvSpPr/>
          <p:nvPr/>
        </p:nvSpPr>
        <p:spPr>
          <a:xfrm>
            <a:off x="1934647" y="3360420"/>
            <a:ext cx="10760988" cy="2807018"/>
          </a:xfrm>
          <a:prstGeom prst="rect">
            <a:avLst/>
          </a:prstGeom>
          <a:noFill/>
          <a:ln/>
        </p:spPr>
        <p:txBody>
          <a:bodyPr wrap="square" lIns="0" tIns="0" rIns="0" bIns="0" rtlCol="0" anchor="t"/>
          <a:lstStyle/>
          <a:p>
            <a:pPr marL="0" indent="0" algn="ctr">
              <a:lnSpc>
                <a:spcPts val="2750"/>
              </a:lnSpc>
              <a:buNone/>
            </a:pPr>
            <a:r>
              <a:rPr lang="en-US" sz="2200" dirty="0">
                <a:solidFill>
                  <a:srgbClr val="E5E0DF"/>
                </a:solidFill>
                <a:latin typeface="Poppins Light" pitchFamily="34" charset="0"/>
                <a:ea typeface="Poppins Light" pitchFamily="34" charset="-122"/>
                <a:cs typeface="Poppins Light" pitchFamily="34" charset="-120"/>
              </a:rPr>
              <a:t>In conclusion, this project is more than just numbers or tables. it’s a window to see Egypt in a new light. We gathered data from multiple sources, organized it, and transformed it into interactive insights that can make a real difference in people’s lives. Our goal wasn’t just to describe the problems, but to build a living tool that grows over time, guides decision-makers, and opens new horizons for future policies. The message we want to leave is clear: when data is understood and presented correctly, it stops being mere information… and becomes a force that can change reality and shape the future.</a:t>
            </a:r>
            <a:endParaRPr lang="en-US" sz="2200" dirty="0"/>
          </a:p>
        </p:txBody>
      </p:sp>
      <p:sp>
        <p:nvSpPr>
          <p:cNvPr id="9" name="Text 5"/>
          <p:cNvSpPr/>
          <p:nvPr/>
        </p:nvSpPr>
        <p:spPr>
          <a:xfrm>
            <a:off x="1934647" y="6448068"/>
            <a:ext cx="10760988" cy="299442"/>
          </a:xfrm>
          <a:prstGeom prst="rect">
            <a:avLst/>
          </a:prstGeom>
          <a:noFill/>
          <a:ln/>
        </p:spPr>
        <p:txBody>
          <a:bodyPr wrap="none" lIns="0" tIns="0" rIns="0" bIns="0" rtlCol="0" anchor="t"/>
          <a:lstStyle/>
          <a:p>
            <a:pPr marL="0" indent="0" algn="ctr">
              <a:lnSpc>
                <a:spcPts val="2350"/>
              </a:lnSpc>
              <a:buNone/>
            </a:pPr>
            <a:endParaRPr lang="en-US" sz="1450" dirty="0"/>
          </a:p>
        </p:txBody>
      </p:sp>
      <p:sp>
        <p:nvSpPr>
          <p:cNvPr id="10" name="Text 6"/>
          <p:cNvSpPr/>
          <p:nvPr/>
        </p:nvSpPr>
        <p:spPr>
          <a:xfrm>
            <a:off x="2626876" y="7028140"/>
            <a:ext cx="9376410" cy="467916"/>
          </a:xfrm>
          <a:prstGeom prst="rect">
            <a:avLst/>
          </a:prstGeom>
          <a:noFill/>
          <a:ln/>
        </p:spPr>
        <p:txBody>
          <a:bodyPr wrap="none" lIns="0" tIns="0" rIns="0" bIns="0" rtlCol="0" anchor="t"/>
          <a:lstStyle/>
          <a:p>
            <a:pPr marL="0" indent="0" algn="ctr">
              <a:lnSpc>
                <a:spcPts val="3650"/>
              </a:lnSpc>
              <a:buNone/>
            </a:pPr>
            <a:r>
              <a:rPr lang="en-US" sz="2900" b="1" dirty="0">
                <a:solidFill>
                  <a:srgbClr val="F44444"/>
                </a:solidFill>
                <a:latin typeface="Poppins Light" pitchFamily="34" charset="0"/>
                <a:ea typeface="Poppins Light" pitchFamily="34" charset="-122"/>
                <a:cs typeface="Poppins Light" pitchFamily="34" charset="-120"/>
              </a:rPr>
              <a:t>"Data is not just numbers; it is the key to change"</a:t>
            </a:r>
            <a:endParaRPr lang="en-US" sz="2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610678" y="243840"/>
            <a:ext cx="11409045" cy="7781211"/>
          </a:xfrm>
          <a:prstGeom prst="roundRect">
            <a:avLst>
              <a:gd name="adj" fmla="val 1637"/>
            </a:avLst>
          </a:prstGeom>
          <a:solidFill>
            <a:srgbClr val="050505"/>
          </a:solidFill>
          <a:ln w="7620">
            <a:solidFill>
              <a:srgbClr val="565151"/>
            </a:solidFill>
            <a:prstDash val="solid"/>
          </a:ln>
          <a:effectLst>
            <a:outerShdw blurRad="66040" dist="431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610678" y="243840"/>
            <a:ext cx="11409045" cy="7781211"/>
          </a:xfrm>
          <a:prstGeom prst="rect">
            <a:avLst/>
          </a:prstGeom>
        </p:spPr>
      </p:pic>
      <p:sp>
        <p:nvSpPr>
          <p:cNvPr id="4" name="Shape 1"/>
          <p:cNvSpPr/>
          <p:nvPr/>
        </p:nvSpPr>
        <p:spPr>
          <a:xfrm>
            <a:off x="1610678" y="243840"/>
            <a:ext cx="11409045" cy="7781211"/>
          </a:xfrm>
          <a:prstGeom prst="roundRect">
            <a:avLst>
              <a:gd name="adj" fmla="val 1637"/>
            </a:avLst>
          </a:prstGeom>
          <a:solidFill>
            <a:srgbClr val="050505">
              <a:alpha val="80000"/>
            </a:srgbClr>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2229683" y="929164"/>
            <a:ext cx="923687" cy="923687"/>
          </a:xfrm>
          <a:prstGeom prst="rect">
            <a:avLst/>
          </a:prstGeom>
        </p:spPr>
      </p:pic>
      <p:sp>
        <p:nvSpPr>
          <p:cNvPr id="6" name="Text 2"/>
          <p:cNvSpPr/>
          <p:nvPr/>
        </p:nvSpPr>
        <p:spPr>
          <a:xfrm>
            <a:off x="4357807" y="889397"/>
            <a:ext cx="6460093" cy="283012"/>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7" name="Image 2" descr="preencoded.png"/>
          <p:cNvPicPr>
            <a:picLocks noChangeAspect="1"/>
          </p:cNvPicPr>
          <p:nvPr/>
        </p:nvPicPr>
        <p:blipFill>
          <a:blip r:embed="rId5"/>
          <a:stretch>
            <a:fillRect/>
          </a:stretch>
        </p:blipFill>
        <p:spPr>
          <a:xfrm>
            <a:off x="11472505" y="929164"/>
            <a:ext cx="943332" cy="866656"/>
          </a:xfrm>
          <a:prstGeom prst="rect">
            <a:avLst/>
          </a:prstGeom>
        </p:spPr>
      </p:pic>
      <p:sp>
        <p:nvSpPr>
          <p:cNvPr id="8" name="Text 3"/>
          <p:cNvSpPr/>
          <p:nvPr/>
        </p:nvSpPr>
        <p:spPr>
          <a:xfrm>
            <a:off x="2229683" y="2427565"/>
            <a:ext cx="3537704" cy="442079"/>
          </a:xfrm>
          <a:prstGeom prst="rect">
            <a:avLst/>
          </a:prstGeom>
          <a:noFill/>
          <a:ln/>
        </p:spPr>
        <p:txBody>
          <a:bodyPr wrap="none" lIns="0" tIns="0" rIns="0" bIns="0" rtlCol="0" anchor="t"/>
          <a:lstStyle/>
          <a:p>
            <a:pPr marL="0" indent="0" algn="l">
              <a:lnSpc>
                <a:spcPts val="3450"/>
              </a:lnSpc>
              <a:buNone/>
            </a:pPr>
            <a:r>
              <a:rPr lang="en-US" sz="2750" b="1" dirty="0">
                <a:solidFill>
                  <a:srgbClr val="B05EF1"/>
                </a:solidFill>
                <a:latin typeface="Poppins Light" pitchFamily="34" charset="0"/>
                <a:ea typeface="Poppins Light" pitchFamily="34" charset="-122"/>
                <a:cs typeface="Poppins Light" pitchFamily="34" charset="-120"/>
              </a:rPr>
              <a:t>Introduction</a:t>
            </a:r>
            <a:endParaRPr lang="en-US" sz="2750" dirty="0"/>
          </a:p>
        </p:txBody>
      </p:sp>
      <p:sp>
        <p:nvSpPr>
          <p:cNvPr id="9" name="Text 4"/>
          <p:cNvSpPr/>
          <p:nvPr/>
        </p:nvSpPr>
        <p:spPr>
          <a:xfrm>
            <a:off x="2229683" y="2940367"/>
            <a:ext cx="6990278" cy="4421505"/>
          </a:xfrm>
          <a:prstGeom prst="rect">
            <a:avLst/>
          </a:prstGeom>
          <a:noFill/>
          <a:ln/>
        </p:spPr>
        <p:txBody>
          <a:bodyPr wrap="square" lIns="0" tIns="0" rIns="0" bIns="0" rtlCol="0" anchor="t"/>
          <a:lstStyle/>
          <a:p>
            <a:pPr marL="0" indent="0" algn="l">
              <a:lnSpc>
                <a:spcPts val="2150"/>
              </a:lnSpc>
              <a:buNone/>
            </a:pPr>
            <a:r>
              <a:rPr lang="en-US" sz="1700" dirty="0">
                <a:solidFill>
                  <a:srgbClr val="F2F2F3"/>
                </a:solidFill>
                <a:latin typeface="Poppins Light" pitchFamily="34" charset="0"/>
                <a:ea typeface="Poppins Light" pitchFamily="34" charset="-122"/>
                <a:cs typeface="Poppins Light" pitchFamily="34" charset="-120"/>
              </a:rPr>
              <a:t>Social issues represent a major challenge for communities, influencing stability, development, and overall quality of life. Over the past five years, Egypt has witnessed notable fluctuations in several key societal indicators. The idea of this project is inspired by Egypt’s Vision 2030, which places social development at the heart of its strategic objectives. The vision emphasizes improving citizens’ well-being, reducing inequalities, strengthening public services, and ensuring a more inclusive and sustainable society. By analyzing major social issues such as divorce, drug addiction, homelessness, education, and healthcare, this project aims to deliver a unified, data-driven overview that supports decision-makers in developing targeted interventions. Through visualization, exploration, and trend analysis, the project seeks to highlight patterns, identify critical areas, and provide actionable insights aligned with the goals of Egypt’s Vision 2030.</a:t>
            </a:r>
            <a:endParaRPr lang="en-US" sz="1700" dirty="0"/>
          </a:p>
        </p:txBody>
      </p:sp>
      <p:sp>
        <p:nvSpPr>
          <p:cNvPr id="10" name="Text 5"/>
          <p:cNvSpPr/>
          <p:nvPr/>
        </p:nvSpPr>
        <p:spPr>
          <a:xfrm>
            <a:off x="9659064" y="2409944"/>
            <a:ext cx="2749272" cy="283012"/>
          </a:xfrm>
          <a:prstGeom prst="rect">
            <a:avLst/>
          </a:prstGeom>
          <a:noFill/>
          <a:ln/>
        </p:spPr>
        <p:txBody>
          <a:bodyPr wrap="none" lIns="0" tIns="0" rIns="0" bIns="0" rtlCol="0" anchor="t"/>
          <a:lstStyle/>
          <a:p>
            <a:pPr marL="0" indent="0" algn="l">
              <a:lnSpc>
                <a:spcPts val="2200"/>
              </a:lnSpc>
              <a:buNone/>
            </a:pPr>
            <a:endParaRPr lang="en-US" sz="1350" dirty="0"/>
          </a:p>
        </p:txBody>
      </p:sp>
      <p:sp>
        <p:nvSpPr>
          <p:cNvPr id="11" name="Text 6"/>
          <p:cNvSpPr/>
          <p:nvPr/>
        </p:nvSpPr>
        <p:spPr>
          <a:xfrm>
            <a:off x="9659064" y="2852142"/>
            <a:ext cx="2749272" cy="283012"/>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12" name="Image 3" descr="preencoded.png"/>
          <p:cNvPicPr>
            <a:picLocks noChangeAspect="1"/>
          </p:cNvPicPr>
          <p:nvPr/>
        </p:nvPicPr>
        <p:blipFill>
          <a:blip r:embed="rId6"/>
          <a:stretch>
            <a:fillRect/>
          </a:stretch>
        </p:blipFill>
        <p:spPr>
          <a:xfrm>
            <a:off x="9659064" y="3334107"/>
            <a:ext cx="2749272" cy="274927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616518" y="243840"/>
            <a:ext cx="9397365" cy="7813953"/>
          </a:xfrm>
          <a:prstGeom prst="roundRect">
            <a:avLst>
              <a:gd name="adj" fmla="val 1342"/>
            </a:avLst>
          </a:prstGeom>
          <a:solidFill>
            <a:srgbClr val="050505"/>
          </a:solidFill>
          <a:ln w="7620">
            <a:solidFill>
              <a:srgbClr val="565151"/>
            </a:solidFill>
            <a:prstDash val="solid"/>
          </a:ln>
          <a:effectLst>
            <a:outerShdw blurRad="54610" dist="3556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616518" y="243840"/>
            <a:ext cx="9397365" cy="7813953"/>
          </a:xfrm>
          <a:prstGeom prst="rect">
            <a:avLst/>
          </a:prstGeom>
        </p:spPr>
      </p:pic>
      <p:sp>
        <p:nvSpPr>
          <p:cNvPr id="4" name="Shape 1"/>
          <p:cNvSpPr/>
          <p:nvPr/>
        </p:nvSpPr>
        <p:spPr>
          <a:xfrm>
            <a:off x="2616518" y="243840"/>
            <a:ext cx="9397365" cy="7813953"/>
          </a:xfrm>
          <a:prstGeom prst="roundRect">
            <a:avLst>
              <a:gd name="adj" fmla="val 1342"/>
            </a:avLst>
          </a:prstGeom>
          <a:solidFill>
            <a:srgbClr val="050505">
              <a:alpha val="80000"/>
            </a:srgbClr>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3126343" y="808315"/>
            <a:ext cx="445175" cy="445175"/>
          </a:xfrm>
          <a:prstGeom prst="rect">
            <a:avLst/>
          </a:prstGeom>
        </p:spPr>
      </p:pic>
      <p:sp>
        <p:nvSpPr>
          <p:cNvPr id="6" name="Text 2"/>
          <p:cNvSpPr/>
          <p:nvPr/>
        </p:nvSpPr>
        <p:spPr>
          <a:xfrm>
            <a:off x="6084094" y="790099"/>
            <a:ext cx="2913936" cy="364093"/>
          </a:xfrm>
          <a:prstGeom prst="rect">
            <a:avLst/>
          </a:prstGeom>
          <a:noFill/>
          <a:ln/>
        </p:spPr>
        <p:txBody>
          <a:bodyPr wrap="none" lIns="0" tIns="0" rIns="0" bIns="0" rtlCol="0" anchor="t"/>
          <a:lstStyle/>
          <a:p>
            <a:pPr marL="0" indent="0" algn="ctr">
              <a:lnSpc>
                <a:spcPts val="2850"/>
              </a:lnSpc>
              <a:buNone/>
            </a:pPr>
            <a:endParaRPr lang="en-US" sz="2250" dirty="0"/>
          </a:p>
        </p:txBody>
      </p:sp>
      <p:pic>
        <p:nvPicPr>
          <p:cNvPr id="7" name="Image 2" descr="preencoded.png"/>
          <p:cNvPicPr>
            <a:picLocks noChangeAspect="1"/>
          </p:cNvPicPr>
          <p:nvPr/>
        </p:nvPicPr>
        <p:blipFill>
          <a:blip r:embed="rId5"/>
          <a:stretch>
            <a:fillRect/>
          </a:stretch>
        </p:blipFill>
        <p:spPr>
          <a:xfrm>
            <a:off x="11090196" y="808315"/>
            <a:ext cx="428982" cy="394097"/>
          </a:xfrm>
          <a:prstGeom prst="rect">
            <a:avLst/>
          </a:prstGeom>
        </p:spPr>
      </p:pic>
      <p:sp>
        <p:nvSpPr>
          <p:cNvPr id="8" name="Text 3"/>
          <p:cNvSpPr/>
          <p:nvPr/>
        </p:nvSpPr>
        <p:spPr>
          <a:xfrm>
            <a:off x="3126343" y="1726763"/>
            <a:ext cx="2913936" cy="364093"/>
          </a:xfrm>
          <a:prstGeom prst="rect">
            <a:avLst/>
          </a:prstGeom>
          <a:noFill/>
          <a:ln/>
        </p:spPr>
        <p:txBody>
          <a:bodyPr wrap="none" lIns="0" tIns="0" rIns="0" bIns="0" rtlCol="0" anchor="t"/>
          <a:lstStyle/>
          <a:p>
            <a:pPr marL="0" indent="0" algn="l">
              <a:lnSpc>
                <a:spcPts val="2850"/>
              </a:lnSpc>
              <a:buNone/>
            </a:pPr>
            <a:r>
              <a:rPr lang="en-US" sz="2250" b="1" dirty="0">
                <a:solidFill>
                  <a:srgbClr val="B05EF1"/>
                </a:solidFill>
                <a:latin typeface="Poppins Light" pitchFamily="34" charset="0"/>
                <a:ea typeface="Poppins Light" pitchFamily="34" charset="-122"/>
                <a:cs typeface="Poppins Light" pitchFamily="34" charset="-120"/>
              </a:rPr>
              <a:t>Introduction</a:t>
            </a:r>
            <a:endParaRPr lang="en-US" sz="2250" dirty="0"/>
          </a:p>
        </p:txBody>
      </p:sp>
      <p:sp>
        <p:nvSpPr>
          <p:cNvPr id="9" name="Text 4"/>
          <p:cNvSpPr/>
          <p:nvPr/>
        </p:nvSpPr>
        <p:spPr>
          <a:xfrm>
            <a:off x="3126343" y="2236470"/>
            <a:ext cx="5757743" cy="874395"/>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In this project, we aligned our work with</a:t>
            </a:r>
            <a:r>
              <a:rPr lang="en-US" sz="1400" dirty="0">
                <a:solidFill>
                  <a:srgbClr val="F9D933"/>
                </a:solidFill>
                <a:latin typeface="Roboto Light" pitchFamily="34" charset="0"/>
                <a:ea typeface="Roboto Light" pitchFamily="34" charset="-122"/>
                <a:cs typeface="Roboto Light" pitchFamily="34" charset="-120"/>
              </a:rPr>
              <a:t> Egypt’s Vision 2030 and the Sustainable Development Goals.</a:t>
            </a:r>
            <a:r>
              <a:rPr lang="en-US" sz="1400" dirty="0">
                <a:solidFill>
                  <a:srgbClr val="E5E0DF"/>
                </a:solidFill>
                <a:latin typeface="Roboto Light" pitchFamily="34" charset="0"/>
                <a:ea typeface="Roboto Light" pitchFamily="34" charset="-122"/>
                <a:cs typeface="Roboto Light" pitchFamily="34" charset="-120"/>
              </a:rPr>
              <a:t>Our analysis directly contributes to several SDGs, including:</a:t>
            </a:r>
            <a:endParaRPr lang="en-US" sz="1400" dirty="0"/>
          </a:p>
        </p:txBody>
      </p:sp>
      <p:sp>
        <p:nvSpPr>
          <p:cNvPr id="10" name="Text 5"/>
          <p:cNvSpPr/>
          <p:nvPr/>
        </p:nvSpPr>
        <p:spPr>
          <a:xfrm>
            <a:off x="3126343" y="3241953"/>
            <a:ext cx="5757743" cy="291465"/>
          </a:xfrm>
          <a:prstGeom prst="rect">
            <a:avLst/>
          </a:prstGeom>
          <a:noFill/>
          <a:ln/>
        </p:spPr>
        <p:txBody>
          <a:bodyPr wrap="non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1: No Poverty</a:t>
            </a:r>
            <a:endParaRPr lang="en-US" sz="1400" dirty="0"/>
          </a:p>
        </p:txBody>
      </p:sp>
      <p:sp>
        <p:nvSpPr>
          <p:cNvPr id="11" name="Text 6"/>
          <p:cNvSpPr/>
          <p:nvPr/>
        </p:nvSpPr>
        <p:spPr>
          <a:xfrm>
            <a:off x="3126343" y="3664506"/>
            <a:ext cx="5757743" cy="291465"/>
          </a:xfrm>
          <a:prstGeom prst="rect">
            <a:avLst/>
          </a:prstGeom>
          <a:noFill/>
          <a:ln/>
        </p:spPr>
        <p:txBody>
          <a:bodyPr wrap="non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2: Zero Hunger</a:t>
            </a:r>
            <a:r>
              <a:rPr lang="en-US" sz="1400" dirty="0">
                <a:solidFill>
                  <a:srgbClr val="E5E0DF"/>
                </a:solidFill>
                <a:latin typeface="Roboto Light" pitchFamily="34" charset="0"/>
                <a:ea typeface="Roboto Light" pitchFamily="34" charset="-122"/>
                <a:cs typeface="Roboto Light" pitchFamily="34" charset="-120"/>
              </a:rPr>
              <a:t> </a:t>
            </a:r>
            <a:r>
              <a:rPr lang="en-US" sz="1400" i="1" dirty="0">
                <a:solidFill>
                  <a:srgbClr val="E5E0DF"/>
                </a:solidFill>
                <a:latin typeface="Roboto Light" pitchFamily="34" charset="0"/>
                <a:ea typeface="Roboto Light" pitchFamily="34" charset="-122"/>
                <a:cs typeface="Roboto Light" pitchFamily="34" charset="-120"/>
              </a:rPr>
              <a:t>(if relevant to homelessness/social vulnerability)</a:t>
            </a:r>
            <a:endParaRPr lang="en-US" sz="1400" dirty="0"/>
          </a:p>
        </p:txBody>
      </p:sp>
      <p:sp>
        <p:nvSpPr>
          <p:cNvPr id="12" name="Text 7"/>
          <p:cNvSpPr/>
          <p:nvPr/>
        </p:nvSpPr>
        <p:spPr>
          <a:xfrm>
            <a:off x="3126343" y="4087058"/>
            <a:ext cx="5757743" cy="291465"/>
          </a:xfrm>
          <a:prstGeom prst="rect">
            <a:avLst/>
          </a:prstGeom>
          <a:noFill/>
          <a:ln/>
        </p:spPr>
        <p:txBody>
          <a:bodyPr wrap="non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3: Good Health and Well-Being</a:t>
            </a:r>
            <a:endParaRPr lang="en-US" sz="1400" dirty="0"/>
          </a:p>
        </p:txBody>
      </p:sp>
      <p:sp>
        <p:nvSpPr>
          <p:cNvPr id="13" name="Text 8"/>
          <p:cNvSpPr/>
          <p:nvPr/>
        </p:nvSpPr>
        <p:spPr>
          <a:xfrm>
            <a:off x="3126343" y="4509611"/>
            <a:ext cx="5757743" cy="291465"/>
          </a:xfrm>
          <a:prstGeom prst="rect">
            <a:avLst/>
          </a:prstGeom>
          <a:noFill/>
          <a:ln/>
        </p:spPr>
        <p:txBody>
          <a:bodyPr wrap="non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4: Quality Education</a:t>
            </a:r>
            <a:endParaRPr lang="en-US" sz="1400" dirty="0"/>
          </a:p>
        </p:txBody>
      </p:sp>
      <p:sp>
        <p:nvSpPr>
          <p:cNvPr id="14" name="Text 9"/>
          <p:cNvSpPr/>
          <p:nvPr/>
        </p:nvSpPr>
        <p:spPr>
          <a:xfrm>
            <a:off x="3126343" y="4932164"/>
            <a:ext cx="5757743" cy="291465"/>
          </a:xfrm>
          <a:prstGeom prst="rect">
            <a:avLst/>
          </a:prstGeom>
          <a:noFill/>
          <a:ln/>
        </p:spPr>
        <p:txBody>
          <a:bodyPr wrap="non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8: Decent Work and Economic Growth</a:t>
            </a:r>
            <a:endParaRPr lang="en-US" sz="1400" dirty="0"/>
          </a:p>
        </p:txBody>
      </p:sp>
      <p:sp>
        <p:nvSpPr>
          <p:cNvPr id="15" name="Text 10"/>
          <p:cNvSpPr/>
          <p:nvPr/>
        </p:nvSpPr>
        <p:spPr>
          <a:xfrm>
            <a:off x="3126343" y="5354717"/>
            <a:ext cx="5757743" cy="582930"/>
          </a:xfrm>
          <a:prstGeom prst="rect">
            <a:avLst/>
          </a:prstGeom>
          <a:noFill/>
          <a:ln/>
        </p:spPr>
        <p:txBody>
          <a:bodyPr wrap="square" lIns="0" tIns="0" rIns="0" bIns="0" rtlCol="0" anchor="t"/>
          <a:lstStyle/>
          <a:p>
            <a:pPr marL="0" indent="0" algn="l">
              <a:lnSpc>
                <a:spcPts val="2250"/>
              </a:lnSpc>
              <a:buNone/>
            </a:pPr>
            <a:r>
              <a:rPr lang="en-US" sz="1400" b="1" dirty="0">
                <a:solidFill>
                  <a:srgbClr val="F9D933"/>
                </a:solidFill>
                <a:latin typeface="Roboto Light" pitchFamily="34" charset="0"/>
                <a:ea typeface="Roboto Light" pitchFamily="34" charset="-122"/>
                <a:cs typeface="Roboto Light" pitchFamily="34" charset="-120"/>
              </a:rPr>
              <a:t>Goal 11: Sustainable Cities and Communities</a:t>
            </a:r>
            <a:r>
              <a:rPr lang="en-US" sz="1400" dirty="0">
                <a:solidFill>
                  <a:srgbClr val="E5E0DF"/>
                </a:solidFill>
                <a:latin typeface="Roboto Light" pitchFamily="34" charset="0"/>
                <a:ea typeface="Roboto Light" pitchFamily="34" charset="-122"/>
                <a:cs typeface="Roboto Light" pitchFamily="34" charset="-120"/>
              </a:rPr>
              <a:t> </a:t>
            </a:r>
            <a:r>
              <a:rPr lang="en-US" sz="1400" i="1" dirty="0">
                <a:solidFill>
                  <a:srgbClr val="F9D933"/>
                </a:solidFill>
                <a:latin typeface="Roboto Light" pitchFamily="34" charset="0"/>
                <a:ea typeface="Roboto Light" pitchFamily="34" charset="-122"/>
                <a:cs typeface="Roboto Light" pitchFamily="34" charset="-120"/>
              </a:rPr>
              <a:t>(</a:t>
            </a:r>
            <a:r>
              <a:rPr lang="en-US" sz="1400" i="1" dirty="0">
                <a:solidFill>
                  <a:srgbClr val="E5E0DF"/>
                </a:solidFill>
                <a:latin typeface="Roboto Light" pitchFamily="34" charset="0"/>
                <a:ea typeface="Roboto Light" pitchFamily="34" charset="-122"/>
                <a:cs typeface="Roboto Light" pitchFamily="34" charset="-120"/>
              </a:rPr>
              <a:t>related to homelessness and social issues)</a:t>
            </a:r>
            <a:endParaRPr lang="en-US" sz="1400" dirty="0"/>
          </a:p>
        </p:txBody>
      </p:sp>
      <p:sp>
        <p:nvSpPr>
          <p:cNvPr id="16" name="Text 11"/>
          <p:cNvSpPr/>
          <p:nvPr/>
        </p:nvSpPr>
        <p:spPr>
          <a:xfrm>
            <a:off x="3126343" y="6068735"/>
            <a:ext cx="5757743" cy="1457325"/>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Our dataset covers key social challenges faced by Egyptian youth between </a:t>
            </a:r>
            <a:r>
              <a:rPr lang="en-US" sz="1400" b="1" dirty="0">
                <a:solidFill>
                  <a:srgbClr val="E5E0DF"/>
                </a:solidFill>
                <a:latin typeface="Roboto Light" pitchFamily="34" charset="0"/>
                <a:ea typeface="Roboto Light" pitchFamily="34" charset="-122"/>
                <a:cs typeface="Roboto Light" pitchFamily="34" charset="-120"/>
              </a:rPr>
              <a:t>2018 and 2025</a:t>
            </a:r>
            <a:r>
              <a:rPr lang="en-US" sz="1400" dirty="0">
                <a:solidFill>
                  <a:srgbClr val="E5E0DF"/>
                </a:solidFill>
                <a:latin typeface="Roboto Light" pitchFamily="34" charset="0"/>
                <a:ea typeface="Roboto Light" pitchFamily="34" charset="-122"/>
                <a:cs typeface="Roboto Light" pitchFamily="34" charset="-120"/>
              </a:rPr>
              <a:t>, including health, education, divorce, homelessness, and addiction. By analyzing these issues, we aimed to highlight real patterns and support data-driven decision-making that aligns with Egypt’s national development goals.</a:t>
            </a:r>
            <a:endParaRPr lang="en-US" sz="1400" dirty="0"/>
          </a:p>
        </p:txBody>
      </p:sp>
      <p:sp>
        <p:nvSpPr>
          <p:cNvPr id="17" name="Text 12"/>
          <p:cNvSpPr/>
          <p:nvPr/>
        </p:nvSpPr>
        <p:spPr>
          <a:xfrm>
            <a:off x="9246989" y="1712238"/>
            <a:ext cx="2264569" cy="233124"/>
          </a:xfrm>
          <a:prstGeom prst="rect">
            <a:avLst/>
          </a:prstGeom>
          <a:noFill/>
          <a:ln/>
        </p:spPr>
        <p:txBody>
          <a:bodyPr wrap="none" lIns="0" tIns="0" rIns="0" bIns="0" rtlCol="0" anchor="t"/>
          <a:lstStyle/>
          <a:p>
            <a:pPr marL="0" indent="0" algn="l">
              <a:lnSpc>
                <a:spcPts val="1800"/>
              </a:lnSpc>
              <a:buNone/>
            </a:pPr>
            <a:endParaRPr lang="en-US" sz="1100" dirty="0"/>
          </a:p>
        </p:txBody>
      </p:sp>
      <p:sp>
        <p:nvSpPr>
          <p:cNvPr id="18" name="Text 13"/>
          <p:cNvSpPr/>
          <p:nvPr/>
        </p:nvSpPr>
        <p:spPr>
          <a:xfrm>
            <a:off x="9246989" y="2076450"/>
            <a:ext cx="2264569" cy="233124"/>
          </a:xfrm>
          <a:prstGeom prst="rect">
            <a:avLst/>
          </a:prstGeom>
          <a:noFill/>
          <a:ln/>
        </p:spPr>
        <p:txBody>
          <a:bodyPr wrap="none" lIns="0" tIns="0" rIns="0" bIns="0" rtlCol="0" anchor="t"/>
          <a:lstStyle/>
          <a:p>
            <a:pPr marL="0" indent="0" algn="l">
              <a:lnSpc>
                <a:spcPts val="1800"/>
              </a:lnSpc>
              <a:buNone/>
            </a:pPr>
            <a:endParaRPr lang="en-US" sz="1100" dirty="0"/>
          </a:p>
        </p:txBody>
      </p:sp>
      <p:sp>
        <p:nvSpPr>
          <p:cNvPr id="19" name="Text 14"/>
          <p:cNvSpPr/>
          <p:nvPr/>
        </p:nvSpPr>
        <p:spPr>
          <a:xfrm>
            <a:off x="9246989" y="2440662"/>
            <a:ext cx="2264569" cy="233124"/>
          </a:xfrm>
          <a:prstGeom prst="rect">
            <a:avLst/>
          </a:prstGeom>
          <a:noFill/>
          <a:ln/>
        </p:spPr>
        <p:txBody>
          <a:bodyPr wrap="none" lIns="0" tIns="0" rIns="0" bIns="0" rtlCol="0" anchor="t"/>
          <a:lstStyle/>
          <a:p>
            <a:pPr marL="0" indent="0" algn="l">
              <a:lnSpc>
                <a:spcPts val="1800"/>
              </a:lnSpc>
              <a:buNone/>
            </a:pPr>
            <a:endParaRPr lang="en-US" sz="1100" dirty="0"/>
          </a:p>
        </p:txBody>
      </p:sp>
      <p:sp>
        <p:nvSpPr>
          <p:cNvPr id="20" name="Text 15"/>
          <p:cNvSpPr/>
          <p:nvPr/>
        </p:nvSpPr>
        <p:spPr>
          <a:xfrm>
            <a:off x="9246989" y="2804874"/>
            <a:ext cx="2264569" cy="233124"/>
          </a:xfrm>
          <a:prstGeom prst="rect">
            <a:avLst/>
          </a:prstGeom>
          <a:noFill/>
          <a:ln/>
        </p:spPr>
        <p:txBody>
          <a:bodyPr wrap="none" lIns="0" tIns="0" rIns="0" bIns="0" rtlCol="0" anchor="t"/>
          <a:lstStyle/>
          <a:p>
            <a:pPr marL="0" indent="0" algn="l">
              <a:lnSpc>
                <a:spcPts val="1800"/>
              </a:lnSpc>
              <a:buNone/>
            </a:pPr>
            <a:endParaRPr lang="en-US" sz="1100" dirty="0"/>
          </a:p>
        </p:txBody>
      </p:sp>
      <p:pic>
        <p:nvPicPr>
          <p:cNvPr id="21" name="Image 3" descr="preencoded.png"/>
          <p:cNvPicPr>
            <a:picLocks noChangeAspect="1"/>
          </p:cNvPicPr>
          <p:nvPr/>
        </p:nvPicPr>
        <p:blipFill>
          <a:blip r:embed="rId6"/>
          <a:stretch>
            <a:fillRect/>
          </a:stretch>
        </p:blipFill>
        <p:spPr>
          <a:xfrm>
            <a:off x="9246989" y="3201829"/>
            <a:ext cx="2264569" cy="2264569"/>
          </a:xfrm>
          <a:prstGeom prst="rect">
            <a:avLst/>
          </a:prstGeom>
        </p:spPr>
      </p:pic>
      <p:sp>
        <p:nvSpPr>
          <p:cNvPr id="22" name="Text 16"/>
          <p:cNvSpPr/>
          <p:nvPr/>
        </p:nvSpPr>
        <p:spPr>
          <a:xfrm>
            <a:off x="9246989" y="5630228"/>
            <a:ext cx="2264569" cy="233124"/>
          </a:xfrm>
          <a:prstGeom prst="rect">
            <a:avLst/>
          </a:prstGeom>
          <a:noFill/>
          <a:ln/>
        </p:spPr>
        <p:txBody>
          <a:bodyPr wrap="none" lIns="0" tIns="0" rIns="0" bIns="0" rtlCol="0" anchor="t"/>
          <a:lstStyle/>
          <a:p>
            <a:pPr marL="0" indent="0" algn="l">
              <a:lnSpc>
                <a:spcPts val="1800"/>
              </a:lnSpc>
              <a:buNone/>
            </a:pPr>
            <a:endParaRPr lang="en-US" sz="11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2109549" y="243840"/>
            <a:ext cx="10411182" cy="7793474"/>
          </a:xfrm>
          <a:prstGeom prst="roundRect">
            <a:avLst>
              <a:gd name="adj" fmla="val 1491"/>
            </a:avLst>
          </a:prstGeom>
          <a:solidFill>
            <a:srgbClr val="050505"/>
          </a:solidFill>
          <a:ln w="7620">
            <a:solidFill>
              <a:srgbClr val="565151"/>
            </a:solidFill>
            <a:prstDash val="solid"/>
          </a:ln>
          <a:effectLst>
            <a:outerShdw blurRad="59690" dist="3937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2674501" y="869275"/>
            <a:ext cx="573762" cy="573762"/>
          </a:xfrm>
          <a:prstGeom prst="rect">
            <a:avLst/>
          </a:prstGeom>
        </p:spPr>
      </p:pic>
      <p:sp>
        <p:nvSpPr>
          <p:cNvPr id="4" name="Text 1"/>
          <p:cNvSpPr/>
          <p:nvPr/>
        </p:nvSpPr>
        <p:spPr>
          <a:xfrm>
            <a:off x="4663559" y="849035"/>
            <a:ext cx="5318165" cy="403384"/>
          </a:xfrm>
          <a:prstGeom prst="rect">
            <a:avLst/>
          </a:prstGeom>
          <a:noFill/>
          <a:ln/>
        </p:spPr>
        <p:txBody>
          <a:bodyPr wrap="none" lIns="0" tIns="0" rIns="0" bIns="0" rtlCol="0" anchor="t"/>
          <a:lstStyle/>
          <a:p>
            <a:pPr marL="0" indent="0" algn="ctr">
              <a:lnSpc>
                <a:spcPts val="3150"/>
              </a:lnSpc>
              <a:buNone/>
            </a:pPr>
            <a:r>
              <a:rPr lang="en-US" sz="2500" b="1" dirty="0">
                <a:solidFill>
                  <a:srgbClr val="B05EF1"/>
                </a:solidFill>
                <a:latin typeface="Poppins Light" pitchFamily="34" charset="0"/>
                <a:ea typeface="Poppins Light" pitchFamily="34" charset="-122"/>
                <a:cs typeface="Poppins Light" pitchFamily="34" charset="-120"/>
              </a:rPr>
              <a:t>Sustainable Development Goals</a:t>
            </a:r>
            <a:endParaRPr lang="en-US" sz="2500" dirty="0"/>
          </a:p>
        </p:txBody>
      </p:sp>
      <p:pic>
        <p:nvPicPr>
          <p:cNvPr id="5" name="Image 1" descr="preencoded.png"/>
          <p:cNvPicPr>
            <a:picLocks noChangeAspect="1"/>
          </p:cNvPicPr>
          <p:nvPr/>
        </p:nvPicPr>
        <p:blipFill>
          <a:blip r:embed="rId4"/>
          <a:stretch>
            <a:fillRect/>
          </a:stretch>
        </p:blipFill>
        <p:spPr>
          <a:xfrm>
            <a:off x="11397020" y="869275"/>
            <a:ext cx="573762" cy="527447"/>
          </a:xfrm>
          <a:prstGeom prst="rect">
            <a:avLst/>
          </a:prstGeom>
        </p:spPr>
      </p:pic>
      <p:sp>
        <p:nvSpPr>
          <p:cNvPr id="6" name="Text 2"/>
          <p:cNvSpPr/>
          <p:nvPr/>
        </p:nvSpPr>
        <p:spPr>
          <a:xfrm>
            <a:off x="2674501" y="1806178"/>
            <a:ext cx="9281279" cy="322898"/>
          </a:xfrm>
          <a:prstGeom prst="rect">
            <a:avLst/>
          </a:prstGeom>
          <a:noFill/>
          <a:ln/>
        </p:spPr>
        <p:txBody>
          <a:bodyPr wrap="none" lIns="0" tIns="0" rIns="0" bIns="0" rtlCol="0" anchor="t"/>
          <a:lstStyle/>
          <a:p>
            <a:pPr marL="0" indent="0" algn="ctr">
              <a:lnSpc>
                <a:spcPts val="2500"/>
              </a:lnSpc>
              <a:buNone/>
            </a:pPr>
            <a:r>
              <a:rPr lang="en-US" sz="1550" dirty="0">
                <a:solidFill>
                  <a:srgbClr val="FCEC99"/>
                </a:solidFill>
                <a:latin typeface="Roboto Light" pitchFamily="34" charset="0"/>
                <a:ea typeface="Roboto Light" pitchFamily="34" charset="-122"/>
                <a:cs typeface="Roboto Light" pitchFamily="34" charset="-120"/>
              </a:rPr>
              <a:t>Our project directly contributes to the highlighted goals aligned with Egypt's Vision 2030.</a:t>
            </a:r>
            <a:endParaRPr lang="en-US" sz="1550" dirty="0"/>
          </a:p>
        </p:txBody>
      </p:sp>
      <p:pic>
        <p:nvPicPr>
          <p:cNvPr id="7" name="Image 2" descr="preencoded.png"/>
          <p:cNvPicPr>
            <a:picLocks noChangeAspect="1"/>
          </p:cNvPicPr>
          <p:nvPr/>
        </p:nvPicPr>
        <p:blipFill>
          <a:blip r:embed="rId5"/>
          <a:stretch>
            <a:fillRect/>
          </a:stretch>
        </p:blipFill>
        <p:spPr>
          <a:xfrm>
            <a:off x="2682121" y="2465903"/>
            <a:ext cx="2816662" cy="2421136"/>
          </a:xfrm>
          <a:prstGeom prst="rect">
            <a:avLst/>
          </a:prstGeom>
        </p:spPr>
      </p:pic>
      <p:pic>
        <p:nvPicPr>
          <p:cNvPr id="8" name="Image 3" descr="preencoded.png"/>
          <p:cNvPicPr>
            <a:picLocks noChangeAspect="1"/>
          </p:cNvPicPr>
          <p:nvPr/>
        </p:nvPicPr>
        <p:blipFill>
          <a:blip r:embed="rId6"/>
          <a:stretch>
            <a:fillRect/>
          </a:stretch>
        </p:blipFill>
        <p:spPr>
          <a:xfrm>
            <a:off x="2682121" y="5016103"/>
            <a:ext cx="2816662" cy="2421136"/>
          </a:xfrm>
          <a:prstGeom prst="rect">
            <a:avLst/>
          </a:prstGeom>
        </p:spPr>
      </p:pic>
      <p:pic>
        <p:nvPicPr>
          <p:cNvPr id="9" name="Image 4" descr="preencoded.png"/>
          <p:cNvPicPr>
            <a:picLocks noChangeAspect="1"/>
          </p:cNvPicPr>
          <p:nvPr/>
        </p:nvPicPr>
        <p:blipFill>
          <a:blip r:embed="rId7"/>
          <a:stretch>
            <a:fillRect/>
          </a:stretch>
        </p:blipFill>
        <p:spPr>
          <a:xfrm>
            <a:off x="5915263" y="2465903"/>
            <a:ext cx="2815709" cy="2421136"/>
          </a:xfrm>
          <a:prstGeom prst="rect">
            <a:avLst/>
          </a:prstGeom>
        </p:spPr>
      </p:pic>
      <p:pic>
        <p:nvPicPr>
          <p:cNvPr id="10" name="Image 5" descr="preencoded.png"/>
          <p:cNvPicPr>
            <a:picLocks noChangeAspect="1"/>
          </p:cNvPicPr>
          <p:nvPr/>
        </p:nvPicPr>
        <p:blipFill>
          <a:blip r:embed="rId8"/>
          <a:stretch>
            <a:fillRect/>
          </a:stretch>
        </p:blipFill>
        <p:spPr>
          <a:xfrm>
            <a:off x="5915263" y="5016103"/>
            <a:ext cx="2815709" cy="2421136"/>
          </a:xfrm>
          <a:prstGeom prst="rect">
            <a:avLst/>
          </a:prstGeom>
        </p:spPr>
      </p:pic>
      <p:pic>
        <p:nvPicPr>
          <p:cNvPr id="11" name="Image 6" descr="preencoded.png"/>
          <p:cNvPicPr>
            <a:picLocks noChangeAspect="1"/>
          </p:cNvPicPr>
          <p:nvPr/>
        </p:nvPicPr>
        <p:blipFill>
          <a:blip r:embed="rId9"/>
          <a:stretch>
            <a:fillRect/>
          </a:stretch>
        </p:blipFill>
        <p:spPr>
          <a:xfrm>
            <a:off x="9139833" y="2492216"/>
            <a:ext cx="2830949" cy="2381250"/>
          </a:xfrm>
          <a:prstGeom prst="rect">
            <a:avLst/>
          </a:prstGeom>
        </p:spPr>
      </p:pic>
      <p:pic>
        <p:nvPicPr>
          <p:cNvPr id="12" name="Image 7" descr="preencoded.png"/>
          <p:cNvPicPr>
            <a:picLocks noChangeAspect="1"/>
          </p:cNvPicPr>
          <p:nvPr/>
        </p:nvPicPr>
        <p:blipFill>
          <a:blip r:embed="rId10"/>
          <a:stretch>
            <a:fillRect/>
          </a:stretch>
        </p:blipFill>
        <p:spPr>
          <a:xfrm>
            <a:off x="9139833" y="5055037"/>
            <a:ext cx="2830949" cy="235684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674138" y="243840"/>
            <a:ext cx="11282124" cy="7784902"/>
          </a:xfrm>
          <a:prstGeom prst="roundRect">
            <a:avLst>
              <a:gd name="adj" fmla="val 1618"/>
            </a:avLst>
          </a:prstGeom>
          <a:solidFill>
            <a:srgbClr val="050505"/>
          </a:solidFill>
          <a:ln w="7620">
            <a:solidFill>
              <a:srgbClr val="565151"/>
            </a:solidFill>
            <a:prstDash val="solid"/>
          </a:ln>
          <a:effectLst>
            <a:outerShdw blurRad="64770" dist="4318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8725376" y="243840"/>
            <a:ext cx="4230767" cy="7784902"/>
          </a:xfrm>
          <a:prstGeom prst="rect">
            <a:avLst/>
          </a:prstGeom>
        </p:spPr>
      </p:pic>
      <p:pic>
        <p:nvPicPr>
          <p:cNvPr id="4" name="Image 1" descr="preencoded.png"/>
          <p:cNvPicPr>
            <a:picLocks noChangeAspect="1"/>
          </p:cNvPicPr>
          <p:nvPr/>
        </p:nvPicPr>
        <p:blipFill>
          <a:blip r:embed="rId4"/>
          <a:stretch>
            <a:fillRect/>
          </a:stretch>
        </p:blipFill>
        <p:spPr>
          <a:xfrm>
            <a:off x="2286238" y="921544"/>
            <a:ext cx="534353" cy="534352"/>
          </a:xfrm>
          <a:prstGeom prst="rect">
            <a:avLst/>
          </a:prstGeom>
        </p:spPr>
      </p:pic>
      <p:sp>
        <p:nvSpPr>
          <p:cNvPr id="5" name="Text 1"/>
          <p:cNvSpPr/>
          <p:nvPr/>
        </p:nvSpPr>
        <p:spPr>
          <a:xfrm>
            <a:off x="3544610" y="882253"/>
            <a:ext cx="3638193" cy="279797"/>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6" name="Image 2" descr="preencoded.png"/>
          <p:cNvPicPr>
            <a:picLocks noChangeAspect="1"/>
          </p:cNvPicPr>
          <p:nvPr/>
        </p:nvPicPr>
        <p:blipFill>
          <a:blip r:embed="rId5"/>
          <a:stretch>
            <a:fillRect/>
          </a:stretch>
        </p:blipFill>
        <p:spPr>
          <a:xfrm>
            <a:off x="7617143" y="921544"/>
            <a:ext cx="511254" cy="469702"/>
          </a:xfrm>
          <a:prstGeom prst="rect">
            <a:avLst/>
          </a:prstGeom>
        </p:spPr>
      </p:pic>
      <p:sp>
        <p:nvSpPr>
          <p:cNvPr id="7" name="Text 2"/>
          <p:cNvSpPr/>
          <p:nvPr/>
        </p:nvSpPr>
        <p:spPr>
          <a:xfrm>
            <a:off x="2286238" y="1914882"/>
            <a:ext cx="3507581" cy="437198"/>
          </a:xfrm>
          <a:prstGeom prst="rect">
            <a:avLst/>
          </a:prstGeom>
          <a:noFill/>
          <a:ln/>
        </p:spPr>
        <p:txBody>
          <a:bodyPr wrap="none" lIns="0" tIns="0" rIns="0" bIns="0" rtlCol="0" anchor="t"/>
          <a:lstStyle/>
          <a:p>
            <a:pPr marL="0" indent="0" algn="l">
              <a:lnSpc>
                <a:spcPts val="3400"/>
              </a:lnSpc>
              <a:buNone/>
            </a:pPr>
            <a:r>
              <a:rPr lang="en-US" sz="2750" b="1" dirty="0">
                <a:solidFill>
                  <a:srgbClr val="B05EF1"/>
                </a:solidFill>
                <a:latin typeface="Poppins Light" pitchFamily="34" charset="0"/>
                <a:ea typeface="Poppins Light" pitchFamily="34" charset="-122"/>
                <a:cs typeface="Poppins Light" pitchFamily="34" charset="-120"/>
              </a:rPr>
              <a:t>Problem Statement</a:t>
            </a:r>
            <a:endParaRPr lang="en-US" sz="2750" dirty="0"/>
          </a:p>
        </p:txBody>
      </p:sp>
      <p:sp>
        <p:nvSpPr>
          <p:cNvPr id="8" name="Shape 3"/>
          <p:cNvSpPr/>
          <p:nvPr/>
        </p:nvSpPr>
        <p:spPr>
          <a:xfrm>
            <a:off x="2286238" y="2876669"/>
            <a:ext cx="5827038" cy="2116931"/>
          </a:xfrm>
          <a:prstGeom prst="roundRect">
            <a:avLst>
              <a:gd name="adj" fmla="val 5183"/>
            </a:avLst>
          </a:prstGeom>
          <a:solidFill>
            <a:srgbClr val="050505"/>
          </a:solidFill>
          <a:ln/>
        </p:spPr>
        <p:txBody>
          <a:bodyPr/>
          <a:lstStyle/>
          <a:p>
            <a:endParaRPr lang="en-US"/>
          </a:p>
        </p:txBody>
      </p:sp>
      <p:sp>
        <p:nvSpPr>
          <p:cNvPr id="9" name="Shape 4"/>
          <p:cNvSpPr/>
          <p:nvPr/>
        </p:nvSpPr>
        <p:spPr>
          <a:xfrm>
            <a:off x="2286238" y="2853809"/>
            <a:ext cx="5827038" cy="91440"/>
          </a:xfrm>
          <a:prstGeom prst="roundRect">
            <a:avLst>
              <a:gd name="adj" fmla="val 80343"/>
            </a:avLst>
          </a:prstGeom>
          <a:solidFill>
            <a:srgbClr val="FCEC99"/>
          </a:solidFill>
          <a:ln/>
        </p:spPr>
        <p:txBody>
          <a:bodyPr/>
          <a:lstStyle/>
          <a:p>
            <a:endParaRPr lang="en-US"/>
          </a:p>
        </p:txBody>
      </p:sp>
      <p:sp>
        <p:nvSpPr>
          <p:cNvPr id="10" name="Shape 5"/>
          <p:cNvSpPr/>
          <p:nvPr/>
        </p:nvSpPr>
        <p:spPr>
          <a:xfrm>
            <a:off x="4937343" y="2614374"/>
            <a:ext cx="524708" cy="524708"/>
          </a:xfrm>
          <a:prstGeom prst="roundRect">
            <a:avLst>
              <a:gd name="adj" fmla="val 174268"/>
            </a:avLst>
          </a:prstGeom>
          <a:solidFill>
            <a:srgbClr val="FCEC99"/>
          </a:solidFill>
          <a:ln/>
        </p:spPr>
        <p:txBody>
          <a:bodyPr/>
          <a:lstStyle/>
          <a:p>
            <a:endParaRPr lang="en-US"/>
          </a:p>
        </p:txBody>
      </p:sp>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4744" y="2771775"/>
            <a:ext cx="209788" cy="209788"/>
          </a:xfrm>
          <a:prstGeom prst="rect">
            <a:avLst/>
          </a:prstGeom>
        </p:spPr>
      </p:pic>
      <p:sp>
        <p:nvSpPr>
          <p:cNvPr id="12" name="Text 6"/>
          <p:cNvSpPr/>
          <p:nvPr/>
        </p:nvSpPr>
        <p:spPr>
          <a:xfrm>
            <a:off x="2484001" y="3313867"/>
            <a:ext cx="2623661" cy="32801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Poppins Light" pitchFamily="34" charset="0"/>
                <a:ea typeface="Poppins Light" pitchFamily="34" charset="-122"/>
                <a:cs typeface="Poppins Light" pitchFamily="34" charset="-120"/>
              </a:rPr>
              <a:t>Fragmented Data :</a:t>
            </a:r>
            <a:endParaRPr lang="en-US" sz="2050" dirty="0"/>
          </a:p>
        </p:txBody>
      </p:sp>
      <p:sp>
        <p:nvSpPr>
          <p:cNvPr id="13" name="Text 7"/>
          <p:cNvSpPr/>
          <p:nvPr/>
        </p:nvSpPr>
        <p:spPr>
          <a:xfrm>
            <a:off x="2484001" y="3746778"/>
            <a:ext cx="5431512" cy="104906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Existing raw data is abundant but often disparate, lacking a unified comparative analysis across critical social issues.</a:t>
            </a:r>
            <a:endParaRPr lang="en-US" sz="1700" dirty="0"/>
          </a:p>
        </p:txBody>
      </p:sp>
      <p:sp>
        <p:nvSpPr>
          <p:cNvPr id="14" name="Shape 8"/>
          <p:cNvSpPr/>
          <p:nvPr/>
        </p:nvSpPr>
        <p:spPr>
          <a:xfrm>
            <a:off x="2286238" y="5430798"/>
            <a:ext cx="5827038" cy="2116931"/>
          </a:xfrm>
          <a:prstGeom prst="roundRect">
            <a:avLst>
              <a:gd name="adj" fmla="val 5183"/>
            </a:avLst>
          </a:prstGeom>
          <a:solidFill>
            <a:srgbClr val="050505"/>
          </a:solidFill>
          <a:ln/>
        </p:spPr>
        <p:txBody>
          <a:bodyPr/>
          <a:lstStyle/>
          <a:p>
            <a:endParaRPr lang="en-US"/>
          </a:p>
        </p:txBody>
      </p:sp>
      <p:sp>
        <p:nvSpPr>
          <p:cNvPr id="15" name="Shape 9"/>
          <p:cNvSpPr/>
          <p:nvPr/>
        </p:nvSpPr>
        <p:spPr>
          <a:xfrm>
            <a:off x="2286238" y="5407938"/>
            <a:ext cx="5827038" cy="91440"/>
          </a:xfrm>
          <a:prstGeom prst="roundRect">
            <a:avLst>
              <a:gd name="adj" fmla="val 80343"/>
            </a:avLst>
          </a:prstGeom>
          <a:solidFill>
            <a:srgbClr val="FCEC99"/>
          </a:solidFill>
          <a:ln/>
        </p:spPr>
        <p:txBody>
          <a:bodyPr/>
          <a:lstStyle/>
          <a:p>
            <a:endParaRPr lang="en-US"/>
          </a:p>
        </p:txBody>
      </p:sp>
      <p:sp>
        <p:nvSpPr>
          <p:cNvPr id="16" name="Shape 10"/>
          <p:cNvSpPr/>
          <p:nvPr/>
        </p:nvSpPr>
        <p:spPr>
          <a:xfrm>
            <a:off x="4937343" y="5168503"/>
            <a:ext cx="524708" cy="524708"/>
          </a:xfrm>
          <a:prstGeom prst="roundRect">
            <a:avLst>
              <a:gd name="adj" fmla="val 174268"/>
            </a:avLst>
          </a:prstGeom>
          <a:solidFill>
            <a:srgbClr val="FCEC99"/>
          </a:solidFill>
          <a:ln/>
        </p:spPr>
        <p:txBody>
          <a:bodyPr/>
          <a:lstStyle/>
          <a:p>
            <a:endParaRPr lang="en-US"/>
          </a:p>
        </p:txBody>
      </p:sp>
      <p:pic>
        <p:nvPicPr>
          <p:cNvPr id="17"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94744" y="5325904"/>
            <a:ext cx="209788" cy="209788"/>
          </a:xfrm>
          <a:prstGeom prst="rect">
            <a:avLst/>
          </a:prstGeom>
        </p:spPr>
      </p:pic>
      <p:sp>
        <p:nvSpPr>
          <p:cNvPr id="18" name="Text 11"/>
          <p:cNvSpPr/>
          <p:nvPr/>
        </p:nvSpPr>
        <p:spPr>
          <a:xfrm>
            <a:off x="2484001" y="5867995"/>
            <a:ext cx="2912031" cy="328017"/>
          </a:xfrm>
          <a:prstGeom prst="rect">
            <a:avLst/>
          </a:prstGeom>
          <a:noFill/>
          <a:ln/>
        </p:spPr>
        <p:txBody>
          <a:bodyPr wrap="none" lIns="0" tIns="0" rIns="0" bIns="0" rtlCol="0" anchor="t"/>
          <a:lstStyle/>
          <a:p>
            <a:pPr marL="0" indent="0" algn="l">
              <a:lnSpc>
                <a:spcPts val="2550"/>
              </a:lnSpc>
              <a:buNone/>
            </a:pPr>
            <a:r>
              <a:rPr lang="en-US" sz="2050" dirty="0">
                <a:solidFill>
                  <a:srgbClr val="E5E0DF"/>
                </a:solidFill>
                <a:latin typeface="Poppins Light" pitchFamily="34" charset="0"/>
                <a:ea typeface="Poppins Light" pitchFamily="34" charset="-122"/>
                <a:cs typeface="Poppins Light" pitchFamily="34" charset="-120"/>
              </a:rPr>
              <a:t>Decision-Making Gap :</a:t>
            </a:r>
            <a:endParaRPr lang="en-US" sz="2050" dirty="0"/>
          </a:p>
        </p:txBody>
      </p:sp>
      <p:sp>
        <p:nvSpPr>
          <p:cNvPr id="19" name="Text 12"/>
          <p:cNvSpPr/>
          <p:nvPr/>
        </p:nvSpPr>
        <p:spPr>
          <a:xfrm>
            <a:off x="2484001" y="6300907"/>
            <a:ext cx="5431512" cy="104906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Policymakers and stakeholders require clear, actionable data to inform strategic decisions and allocate resources effectively.</a:t>
            </a:r>
            <a:endParaRPr lang="en-US" sz="17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43840" y="573405"/>
            <a:ext cx="14142720" cy="7082790"/>
          </a:xfrm>
          <a:prstGeom prst="roundRect">
            <a:avLst>
              <a:gd name="adj" fmla="val 2229"/>
            </a:avLst>
          </a:prstGeom>
          <a:solidFill>
            <a:srgbClr val="050505"/>
          </a:solidFill>
          <a:ln w="7620">
            <a:solidFill>
              <a:srgbClr val="565151"/>
            </a:solidFill>
            <a:prstDash val="solid"/>
          </a:ln>
          <a:effectLst>
            <a:outerShdw blurRad="81280" dist="5461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011198" y="1422916"/>
            <a:ext cx="669965" cy="669965"/>
          </a:xfrm>
          <a:prstGeom prst="rect">
            <a:avLst/>
          </a:prstGeom>
        </p:spPr>
      </p:pic>
      <p:sp>
        <p:nvSpPr>
          <p:cNvPr id="4" name="Text 1"/>
          <p:cNvSpPr/>
          <p:nvPr/>
        </p:nvSpPr>
        <p:spPr>
          <a:xfrm>
            <a:off x="3647361" y="1373624"/>
            <a:ext cx="8007906" cy="350877"/>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5" name="Image 1" descr="preencoded.png"/>
          <p:cNvPicPr>
            <a:picLocks noChangeAspect="1"/>
          </p:cNvPicPr>
          <p:nvPr/>
        </p:nvPicPr>
        <p:blipFill>
          <a:blip r:embed="rId4"/>
          <a:stretch>
            <a:fillRect/>
          </a:stretch>
        </p:blipFill>
        <p:spPr>
          <a:xfrm>
            <a:off x="12988647" y="1422916"/>
            <a:ext cx="645557" cy="593050"/>
          </a:xfrm>
          <a:prstGeom prst="rect">
            <a:avLst/>
          </a:prstGeom>
        </p:spPr>
      </p:pic>
      <p:sp>
        <p:nvSpPr>
          <p:cNvPr id="6" name="Text 2"/>
          <p:cNvSpPr/>
          <p:nvPr/>
        </p:nvSpPr>
        <p:spPr>
          <a:xfrm>
            <a:off x="1011198" y="2668310"/>
            <a:ext cx="4385310" cy="548045"/>
          </a:xfrm>
          <a:prstGeom prst="rect">
            <a:avLst/>
          </a:prstGeom>
          <a:noFill/>
          <a:ln/>
        </p:spPr>
        <p:txBody>
          <a:bodyPr wrap="none" lIns="0" tIns="0" rIns="0" bIns="0" rtlCol="0" anchor="t"/>
          <a:lstStyle/>
          <a:p>
            <a:pPr marL="0" indent="0" algn="l">
              <a:lnSpc>
                <a:spcPts val="4300"/>
              </a:lnSpc>
              <a:buNone/>
            </a:pPr>
            <a:r>
              <a:rPr lang="en-US" sz="3450" b="1" dirty="0">
                <a:solidFill>
                  <a:srgbClr val="B05EF1"/>
                </a:solidFill>
                <a:latin typeface="Poppins Light" pitchFamily="34" charset="0"/>
                <a:ea typeface="Poppins Light" pitchFamily="34" charset="-122"/>
                <a:cs typeface="Poppins Light" pitchFamily="34" charset="-120"/>
              </a:rPr>
              <a:t>Project Objectives</a:t>
            </a:r>
            <a:endParaRPr lang="en-US" sz="3450" dirty="0"/>
          </a:p>
        </p:txBody>
      </p:sp>
      <p:sp>
        <p:nvSpPr>
          <p:cNvPr id="7" name="Shape 3"/>
          <p:cNvSpPr/>
          <p:nvPr/>
        </p:nvSpPr>
        <p:spPr>
          <a:xfrm>
            <a:off x="1011198" y="5299234"/>
            <a:ext cx="12608004" cy="30480"/>
          </a:xfrm>
          <a:prstGeom prst="roundRect">
            <a:avLst>
              <a:gd name="adj" fmla="val 302139"/>
            </a:avLst>
          </a:prstGeom>
          <a:solidFill>
            <a:srgbClr val="E2D27F"/>
          </a:solidFill>
          <a:ln/>
        </p:spPr>
        <p:txBody>
          <a:bodyPr/>
          <a:lstStyle/>
          <a:p>
            <a:endParaRPr lang="en-US"/>
          </a:p>
        </p:txBody>
      </p:sp>
      <p:sp>
        <p:nvSpPr>
          <p:cNvPr id="8" name="Shape 4"/>
          <p:cNvSpPr/>
          <p:nvPr/>
        </p:nvSpPr>
        <p:spPr>
          <a:xfrm>
            <a:off x="3005733" y="4641592"/>
            <a:ext cx="30480" cy="657701"/>
          </a:xfrm>
          <a:prstGeom prst="roundRect">
            <a:avLst>
              <a:gd name="adj" fmla="val 302139"/>
            </a:avLst>
          </a:prstGeom>
          <a:solidFill>
            <a:srgbClr val="E2D27F"/>
          </a:solidFill>
          <a:ln/>
        </p:spPr>
        <p:txBody>
          <a:bodyPr/>
          <a:lstStyle/>
          <a:p>
            <a:endParaRPr lang="en-US"/>
          </a:p>
        </p:txBody>
      </p:sp>
      <p:sp>
        <p:nvSpPr>
          <p:cNvPr id="9" name="Shape 5"/>
          <p:cNvSpPr/>
          <p:nvPr/>
        </p:nvSpPr>
        <p:spPr>
          <a:xfrm>
            <a:off x="2774394" y="5052596"/>
            <a:ext cx="493276" cy="493276"/>
          </a:xfrm>
          <a:prstGeom prst="roundRect">
            <a:avLst>
              <a:gd name="adj" fmla="val 18669"/>
            </a:avLst>
          </a:prstGeom>
          <a:solidFill>
            <a:srgbClr val="FCEC99"/>
          </a:solidFill>
          <a:ln w="7620">
            <a:solidFill>
              <a:srgbClr val="E2D27F"/>
            </a:solidFill>
            <a:prstDash val="solid"/>
          </a:ln>
        </p:spPr>
        <p:txBody>
          <a:bodyPr/>
          <a:lstStyle/>
          <a:p>
            <a:endParaRPr lang="en-US"/>
          </a:p>
        </p:txBody>
      </p:sp>
      <p:sp>
        <p:nvSpPr>
          <p:cNvPr id="10" name="Text 6"/>
          <p:cNvSpPr/>
          <p:nvPr/>
        </p:nvSpPr>
        <p:spPr>
          <a:xfrm>
            <a:off x="2856547" y="5093613"/>
            <a:ext cx="328851" cy="411123"/>
          </a:xfrm>
          <a:prstGeom prst="rect">
            <a:avLst/>
          </a:prstGeom>
          <a:noFill/>
          <a:ln/>
        </p:spPr>
        <p:txBody>
          <a:bodyPr wrap="none" lIns="0" tIns="0" rIns="0" bIns="0" rtlCol="0" anchor="t"/>
          <a:lstStyle/>
          <a:p>
            <a:pPr marL="0" indent="0" algn="ctr">
              <a:lnSpc>
                <a:spcPts val="2550"/>
              </a:lnSpc>
              <a:buNone/>
            </a:pPr>
            <a:r>
              <a:rPr lang="en-US" sz="2550" dirty="0">
                <a:solidFill>
                  <a:srgbClr val="000000"/>
                </a:solidFill>
                <a:latin typeface="Poppins Light" pitchFamily="34" charset="0"/>
                <a:ea typeface="Poppins Light" pitchFamily="34" charset="-122"/>
                <a:cs typeface="Poppins Light" pitchFamily="34" charset="-120"/>
              </a:rPr>
              <a:t>1</a:t>
            </a:r>
            <a:endParaRPr lang="en-US" sz="2550" dirty="0"/>
          </a:p>
        </p:txBody>
      </p:sp>
      <p:sp>
        <p:nvSpPr>
          <p:cNvPr id="11" name="Text 7"/>
          <p:cNvSpPr/>
          <p:nvPr/>
        </p:nvSpPr>
        <p:spPr>
          <a:xfrm>
            <a:off x="1230392" y="3545205"/>
            <a:ext cx="3581519" cy="877014"/>
          </a:xfrm>
          <a:prstGeom prst="rect">
            <a:avLst/>
          </a:prstGeom>
          <a:noFill/>
          <a:ln/>
        </p:spPr>
        <p:txBody>
          <a:bodyPr wrap="square" lIns="0" tIns="0" rIns="0" bIns="0" rtlCol="0" anchor="t"/>
          <a:lstStyle/>
          <a:p>
            <a:pPr marL="0" indent="0" algn="ctr">
              <a:lnSpc>
                <a:spcPts val="3450"/>
              </a:lnSpc>
              <a:buNone/>
            </a:pPr>
            <a:r>
              <a:rPr lang="en-US" sz="2150" dirty="0">
                <a:solidFill>
                  <a:srgbClr val="E5E0DF"/>
                </a:solidFill>
                <a:latin typeface="Roboto Light" pitchFamily="34" charset="0"/>
                <a:ea typeface="Roboto Light" pitchFamily="34" charset="-122"/>
                <a:cs typeface="Roboto Light" pitchFamily="34" charset="-120"/>
              </a:rPr>
              <a:t>Analyze social issue trends from 2018–2025</a:t>
            </a:r>
            <a:endParaRPr lang="en-US" sz="2150" dirty="0"/>
          </a:p>
        </p:txBody>
      </p:sp>
      <p:sp>
        <p:nvSpPr>
          <p:cNvPr id="12" name="Shape 8"/>
          <p:cNvSpPr/>
          <p:nvPr/>
        </p:nvSpPr>
        <p:spPr>
          <a:xfrm>
            <a:off x="5152787" y="5299174"/>
            <a:ext cx="30480" cy="657701"/>
          </a:xfrm>
          <a:prstGeom prst="roundRect">
            <a:avLst>
              <a:gd name="adj" fmla="val 302139"/>
            </a:avLst>
          </a:prstGeom>
          <a:solidFill>
            <a:srgbClr val="E2D27F"/>
          </a:solidFill>
          <a:ln/>
        </p:spPr>
        <p:txBody>
          <a:bodyPr/>
          <a:lstStyle/>
          <a:p>
            <a:endParaRPr lang="en-US"/>
          </a:p>
        </p:txBody>
      </p:sp>
      <p:sp>
        <p:nvSpPr>
          <p:cNvPr id="13" name="Shape 9"/>
          <p:cNvSpPr/>
          <p:nvPr/>
        </p:nvSpPr>
        <p:spPr>
          <a:xfrm>
            <a:off x="4921448" y="5052596"/>
            <a:ext cx="493276" cy="493276"/>
          </a:xfrm>
          <a:prstGeom prst="roundRect">
            <a:avLst>
              <a:gd name="adj" fmla="val 18669"/>
            </a:avLst>
          </a:prstGeom>
          <a:solidFill>
            <a:srgbClr val="FCEC99"/>
          </a:solidFill>
          <a:ln w="7620">
            <a:solidFill>
              <a:srgbClr val="E2D27F"/>
            </a:solidFill>
            <a:prstDash val="solid"/>
          </a:ln>
        </p:spPr>
        <p:txBody>
          <a:bodyPr/>
          <a:lstStyle/>
          <a:p>
            <a:endParaRPr lang="en-US"/>
          </a:p>
        </p:txBody>
      </p:sp>
      <p:sp>
        <p:nvSpPr>
          <p:cNvPr id="14" name="Text 10"/>
          <p:cNvSpPr/>
          <p:nvPr/>
        </p:nvSpPr>
        <p:spPr>
          <a:xfrm>
            <a:off x="5003602" y="5093613"/>
            <a:ext cx="328851" cy="411123"/>
          </a:xfrm>
          <a:prstGeom prst="rect">
            <a:avLst/>
          </a:prstGeom>
          <a:noFill/>
          <a:ln/>
        </p:spPr>
        <p:txBody>
          <a:bodyPr wrap="none" lIns="0" tIns="0" rIns="0" bIns="0" rtlCol="0" anchor="t"/>
          <a:lstStyle/>
          <a:p>
            <a:pPr marL="0" indent="0" algn="ctr">
              <a:lnSpc>
                <a:spcPts val="2550"/>
              </a:lnSpc>
              <a:buNone/>
            </a:pPr>
            <a:r>
              <a:rPr lang="en-US" sz="2550" dirty="0">
                <a:solidFill>
                  <a:srgbClr val="000000"/>
                </a:solidFill>
                <a:latin typeface="Poppins Light" pitchFamily="34" charset="0"/>
                <a:ea typeface="Poppins Light" pitchFamily="34" charset="-122"/>
                <a:cs typeface="Poppins Light" pitchFamily="34" charset="-120"/>
              </a:rPr>
              <a:t>2</a:t>
            </a:r>
            <a:endParaRPr lang="en-US" sz="2550" dirty="0"/>
          </a:p>
        </p:txBody>
      </p:sp>
      <p:sp>
        <p:nvSpPr>
          <p:cNvPr id="15" name="Text 11"/>
          <p:cNvSpPr/>
          <p:nvPr/>
        </p:nvSpPr>
        <p:spPr>
          <a:xfrm>
            <a:off x="3377327" y="6176248"/>
            <a:ext cx="3581638" cy="877014"/>
          </a:xfrm>
          <a:prstGeom prst="rect">
            <a:avLst/>
          </a:prstGeom>
          <a:noFill/>
          <a:ln/>
        </p:spPr>
        <p:txBody>
          <a:bodyPr wrap="square" lIns="0" tIns="0" rIns="0" bIns="0" rtlCol="0" anchor="t"/>
          <a:lstStyle/>
          <a:p>
            <a:pPr marL="0" indent="0" algn="ctr">
              <a:lnSpc>
                <a:spcPts val="3450"/>
              </a:lnSpc>
              <a:buNone/>
            </a:pPr>
            <a:r>
              <a:rPr lang="en-US" sz="2150" dirty="0">
                <a:solidFill>
                  <a:srgbClr val="E5E0DF"/>
                </a:solidFill>
                <a:latin typeface="Roboto Light" pitchFamily="34" charset="0"/>
                <a:ea typeface="Roboto Light" pitchFamily="34" charset="-122"/>
                <a:cs typeface="Roboto Light" pitchFamily="34" charset="-120"/>
              </a:rPr>
              <a:t>Compare trends across various governorates</a:t>
            </a:r>
            <a:endParaRPr lang="en-US" sz="2150" dirty="0"/>
          </a:p>
        </p:txBody>
      </p:sp>
      <p:sp>
        <p:nvSpPr>
          <p:cNvPr id="16" name="Shape 12"/>
          <p:cNvSpPr/>
          <p:nvPr/>
        </p:nvSpPr>
        <p:spPr>
          <a:xfrm>
            <a:off x="7299722" y="4641592"/>
            <a:ext cx="30480" cy="657701"/>
          </a:xfrm>
          <a:prstGeom prst="roundRect">
            <a:avLst>
              <a:gd name="adj" fmla="val 302139"/>
            </a:avLst>
          </a:prstGeom>
          <a:solidFill>
            <a:srgbClr val="E2D27F"/>
          </a:solidFill>
          <a:ln/>
        </p:spPr>
        <p:txBody>
          <a:bodyPr/>
          <a:lstStyle/>
          <a:p>
            <a:endParaRPr lang="en-US"/>
          </a:p>
        </p:txBody>
      </p:sp>
      <p:sp>
        <p:nvSpPr>
          <p:cNvPr id="17" name="Shape 13"/>
          <p:cNvSpPr/>
          <p:nvPr/>
        </p:nvSpPr>
        <p:spPr>
          <a:xfrm>
            <a:off x="7068383" y="5052596"/>
            <a:ext cx="493276" cy="493276"/>
          </a:xfrm>
          <a:prstGeom prst="roundRect">
            <a:avLst>
              <a:gd name="adj" fmla="val 18669"/>
            </a:avLst>
          </a:prstGeom>
          <a:solidFill>
            <a:srgbClr val="FCEC99"/>
          </a:solidFill>
          <a:ln w="7620">
            <a:solidFill>
              <a:srgbClr val="E2D27F"/>
            </a:solidFill>
            <a:prstDash val="solid"/>
          </a:ln>
        </p:spPr>
        <p:txBody>
          <a:bodyPr/>
          <a:lstStyle/>
          <a:p>
            <a:endParaRPr lang="en-US"/>
          </a:p>
        </p:txBody>
      </p:sp>
      <p:sp>
        <p:nvSpPr>
          <p:cNvPr id="18" name="Text 14"/>
          <p:cNvSpPr/>
          <p:nvPr/>
        </p:nvSpPr>
        <p:spPr>
          <a:xfrm>
            <a:off x="7150537" y="5093613"/>
            <a:ext cx="328851" cy="411123"/>
          </a:xfrm>
          <a:prstGeom prst="rect">
            <a:avLst/>
          </a:prstGeom>
          <a:noFill/>
          <a:ln/>
        </p:spPr>
        <p:txBody>
          <a:bodyPr wrap="none" lIns="0" tIns="0" rIns="0" bIns="0" rtlCol="0" anchor="t"/>
          <a:lstStyle/>
          <a:p>
            <a:pPr marL="0" indent="0" algn="ctr">
              <a:lnSpc>
                <a:spcPts val="2550"/>
              </a:lnSpc>
              <a:buNone/>
            </a:pPr>
            <a:r>
              <a:rPr lang="en-US" sz="2550" dirty="0">
                <a:solidFill>
                  <a:srgbClr val="000000"/>
                </a:solidFill>
                <a:latin typeface="Poppins Light" pitchFamily="34" charset="0"/>
                <a:ea typeface="Poppins Light" pitchFamily="34" charset="-122"/>
                <a:cs typeface="Poppins Light" pitchFamily="34" charset="-120"/>
              </a:rPr>
              <a:t>3</a:t>
            </a:r>
            <a:endParaRPr lang="en-US" sz="2550" dirty="0"/>
          </a:p>
        </p:txBody>
      </p:sp>
      <p:sp>
        <p:nvSpPr>
          <p:cNvPr id="19" name="Text 15"/>
          <p:cNvSpPr/>
          <p:nvPr/>
        </p:nvSpPr>
        <p:spPr>
          <a:xfrm>
            <a:off x="5524381" y="3545205"/>
            <a:ext cx="3581519" cy="877014"/>
          </a:xfrm>
          <a:prstGeom prst="rect">
            <a:avLst/>
          </a:prstGeom>
          <a:noFill/>
          <a:ln/>
        </p:spPr>
        <p:txBody>
          <a:bodyPr wrap="square" lIns="0" tIns="0" rIns="0" bIns="0" rtlCol="0" anchor="t"/>
          <a:lstStyle/>
          <a:p>
            <a:pPr marL="0" indent="0" algn="ctr">
              <a:lnSpc>
                <a:spcPts val="3450"/>
              </a:lnSpc>
              <a:buNone/>
            </a:pPr>
            <a:r>
              <a:rPr lang="en-US" sz="2150" dirty="0">
                <a:solidFill>
                  <a:srgbClr val="E5E0DF"/>
                </a:solidFill>
                <a:latin typeface="Roboto Light" pitchFamily="34" charset="0"/>
                <a:ea typeface="Roboto Light" pitchFamily="34" charset="-122"/>
                <a:cs typeface="Roboto Light" pitchFamily="34" charset="-120"/>
              </a:rPr>
              <a:t>Identify significant spikes and correlations</a:t>
            </a:r>
            <a:endParaRPr lang="en-US" sz="2150" dirty="0"/>
          </a:p>
        </p:txBody>
      </p:sp>
      <p:sp>
        <p:nvSpPr>
          <p:cNvPr id="20" name="Shape 16"/>
          <p:cNvSpPr/>
          <p:nvPr/>
        </p:nvSpPr>
        <p:spPr>
          <a:xfrm>
            <a:off x="9446776" y="5299174"/>
            <a:ext cx="30480" cy="657701"/>
          </a:xfrm>
          <a:prstGeom prst="roundRect">
            <a:avLst>
              <a:gd name="adj" fmla="val 302139"/>
            </a:avLst>
          </a:prstGeom>
          <a:solidFill>
            <a:srgbClr val="E2D27F"/>
          </a:solidFill>
          <a:ln/>
        </p:spPr>
        <p:txBody>
          <a:bodyPr/>
          <a:lstStyle/>
          <a:p>
            <a:endParaRPr lang="en-US"/>
          </a:p>
        </p:txBody>
      </p:sp>
      <p:sp>
        <p:nvSpPr>
          <p:cNvPr id="21" name="Shape 17"/>
          <p:cNvSpPr/>
          <p:nvPr/>
        </p:nvSpPr>
        <p:spPr>
          <a:xfrm>
            <a:off x="9215438" y="5052596"/>
            <a:ext cx="493276" cy="493276"/>
          </a:xfrm>
          <a:prstGeom prst="roundRect">
            <a:avLst>
              <a:gd name="adj" fmla="val 18669"/>
            </a:avLst>
          </a:prstGeom>
          <a:solidFill>
            <a:srgbClr val="FCEC99"/>
          </a:solidFill>
          <a:ln w="7620">
            <a:solidFill>
              <a:srgbClr val="E2D27F"/>
            </a:solidFill>
            <a:prstDash val="solid"/>
          </a:ln>
        </p:spPr>
        <p:txBody>
          <a:bodyPr/>
          <a:lstStyle/>
          <a:p>
            <a:endParaRPr lang="en-US"/>
          </a:p>
        </p:txBody>
      </p:sp>
      <p:sp>
        <p:nvSpPr>
          <p:cNvPr id="22" name="Text 18"/>
          <p:cNvSpPr/>
          <p:nvPr/>
        </p:nvSpPr>
        <p:spPr>
          <a:xfrm>
            <a:off x="9297591" y="5093613"/>
            <a:ext cx="328851" cy="411123"/>
          </a:xfrm>
          <a:prstGeom prst="rect">
            <a:avLst/>
          </a:prstGeom>
          <a:noFill/>
          <a:ln/>
        </p:spPr>
        <p:txBody>
          <a:bodyPr wrap="none" lIns="0" tIns="0" rIns="0" bIns="0" rtlCol="0" anchor="t"/>
          <a:lstStyle/>
          <a:p>
            <a:pPr marL="0" indent="0" algn="ctr">
              <a:lnSpc>
                <a:spcPts val="2550"/>
              </a:lnSpc>
              <a:buNone/>
            </a:pPr>
            <a:r>
              <a:rPr lang="en-US" sz="2550" dirty="0">
                <a:solidFill>
                  <a:srgbClr val="000000"/>
                </a:solidFill>
                <a:latin typeface="Poppins Light" pitchFamily="34" charset="0"/>
                <a:ea typeface="Poppins Light" pitchFamily="34" charset="-122"/>
                <a:cs typeface="Poppins Light" pitchFamily="34" charset="-120"/>
              </a:rPr>
              <a:t>4</a:t>
            </a:r>
            <a:endParaRPr lang="en-US" sz="2550" dirty="0"/>
          </a:p>
        </p:txBody>
      </p:sp>
      <p:sp>
        <p:nvSpPr>
          <p:cNvPr id="23" name="Text 19"/>
          <p:cNvSpPr/>
          <p:nvPr/>
        </p:nvSpPr>
        <p:spPr>
          <a:xfrm>
            <a:off x="7671435" y="6176248"/>
            <a:ext cx="3581519" cy="877014"/>
          </a:xfrm>
          <a:prstGeom prst="rect">
            <a:avLst/>
          </a:prstGeom>
          <a:noFill/>
          <a:ln/>
        </p:spPr>
        <p:txBody>
          <a:bodyPr wrap="square" lIns="0" tIns="0" rIns="0" bIns="0" rtlCol="0" anchor="t"/>
          <a:lstStyle/>
          <a:p>
            <a:pPr marL="0" indent="0" algn="ctr">
              <a:lnSpc>
                <a:spcPts val="3450"/>
              </a:lnSpc>
              <a:buNone/>
            </a:pPr>
            <a:r>
              <a:rPr lang="en-US" sz="2150" dirty="0">
                <a:solidFill>
                  <a:srgbClr val="E5E0DF"/>
                </a:solidFill>
                <a:latin typeface="Roboto Light" pitchFamily="34" charset="0"/>
                <a:ea typeface="Roboto Light" pitchFamily="34" charset="-122"/>
                <a:cs typeface="Roboto Light" pitchFamily="34" charset="-120"/>
              </a:rPr>
              <a:t>Build interactive and insightful dashboards</a:t>
            </a:r>
            <a:endParaRPr lang="en-US" sz="2150" dirty="0"/>
          </a:p>
        </p:txBody>
      </p:sp>
      <p:sp>
        <p:nvSpPr>
          <p:cNvPr id="24" name="Shape 20"/>
          <p:cNvSpPr/>
          <p:nvPr/>
        </p:nvSpPr>
        <p:spPr>
          <a:xfrm>
            <a:off x="11593830" y="4641592"/>
            <a:ext cx="30480" cy="657701"/>
          </a:xfrm>
          <a:prstGeom prst="roundRect">
            <a:avLst>
              <a:gd name="adj" fmla="val 302139"/>
            </a:avLst>
          </a:prstGeom>
          <a:solidFill>
            <a:srgbClr val="E2D27F"/>
          </a:solidFill>
          <a:ln/>
        </p:spPr>
        <p:txBody>
          <a:bodyPr/>
          <a:lstStyle/>
          <a:p>
            <a:endParaRPr lang="en-US"/>
          </a:p>
        </p:txBody>
      </p:sp>
      <p:sp>
        <p:nvSpPr>
          <p:cNvPr id="25" name="Shape 21"/>
          <p:cNvSpPr/>
          <p:nvPr/>
        </p:nvSpPr>
        <p:spPr>
          <a:xfrm>
            <a:off x="11362492" y="5052596"/>
            <a:ext cx="493276" cy="493276"/>
          </a:xfrm>
          <a:prstGeom prst="roundRect">
            <a:avLst>
              <a:gd name="adj" fmla="val 18669"/>
            </a:avLst>
          </a:prstGeom>
          <a:solidFill>
            <a:srgbClr val="FCEC99"/>
          </a:solidFill>
          <a:ln w="7620">
            <a:solidFill>
              <a:srgbClr val="E2D27F"/>
            </a:solidFill>
            <a:prstDash val="solid"/>
          </a:ln>
        </p:spPr>
        <p:txBody>
          <a:bodyPr/>
          <a:lstStyle/>
          <a:p>
            <a:endParaRPr lang="en-US"/>
          </a:p>
        </p:txBody>
      </p:sp>
      <p:sp>
        <p:nvSpPr>
          <p:cNvPr id="26" name="Text 22"/>
          <p:cNvSpPr/>
          <p:nvPr/>
        </p:nvSpPr>
        <p:spPr>
          <a:xfrm>
            <a:off x="11444645" y="5093613"/>
            <a:ext cx="328851" cy="411123"/>
          </a:xfrm>
          <a:prstGeom prst="rect">
            <a:avLst/>
          </a:prstGeom>
          <a:noFill/>
          <a:ln/>
        </p:spPr>
        <p:txBody>
          <a:bodyPr wrap="none" lIns="0" tIns="0" rIns="0" bIns="0" rtlCol="0" anchor="t"/>
          <a:lstStyle/>
          <a:p>
            <a:pPr marL="0" indent="0" algn="ctr">
              <a:lnSpc>
                <a:spcPts val="2550"/>
              </a:lnSpc>
              <a:buNone/>
            </a:pPr>
            <a:r>
              <a:rPr lang="en-US" sz="2550" dirty="0">
                <a:solidFill>
                  <a:srgbClr val="000000"/>
                </a:solidFill>
                <a:latin typeface="Poppins Light" pitchFamily="34" charset="0"/>
                <a:ea typeface="Poppins Light" pitchFamily="34" charset="-122"/>
                <a:cs typeface="Poppins Light" pitchFamily="34" charset="-120"/>
              </a:rPr>
              <a:t>5</a:t>
            </a:r>
            <a:endParaRPr lang="en-US" sz="2550" dirty="0"/>
          </a:p>
        </p:txBody>
      </p:sp>
      <p:sp>
        <p:nvSpPr>
          <p:cNvPr id="27" name="Text 23"/>
          <p:cNvSpPr/>
          <p:nvPr/>
        </p:nvSpPr>
        <p:spPr>
          <a:xfrm>
            <a:off x="9818370" y="3545205"/>
            <a:ext cx="3581638" cy="877014"/>
          </a:xfrm>
          <a:prstGeom prst="rect">
            <a:avLst/>
          </a:prstGeom>
          <a:noFill/>
          <a:ln/>
        </p:spPr>
        <p:txBody>
          <a:bodyPr wrap="square" lIns="0" tIns="0" rIns="0" bIns="0" rtlCol="0" anchor="t"/>
          <a:lstStyle/>
          <a:p>
            <a:pPr marL="0" indent="0" algn="ctr">
              <a:lnSpc>
                <a:spcPts val="3450"/>
              </a:lnSpc>
              <a:buNone/>
            </a:pPr>
            <a:r>
              <a:rPr lang="en-US" sz="2150" dirty="0">
                <a:solidFill>
                  <a:srgbClr val="E5E0DF"/>
                </a:solidFill>
                <a:latin typeface="Roboto Light" pitchFamily="34" charset="0"/>
                <a:ea typeface="Roboto Light" pitchFamily="34" charset="-122"/>
                <a:cs typeface="Roboto Light" pitchFamily="34" charset="-120"/>
              </a:rPr>
              <a:t>Provide data-based recommendations for action</a:t>
            </a:r>
            <a:endParaRPr lang="en-US" sz="21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610076" y="243840"/>
            <a:ext cx="13410128" cy="7770376"/>
          </a:xfrm>
          <a:prstGeom prst="roundRect">
            <a:avLst>
              <a:gd name="adj" fmla="val 1926"/>
            </a:avLst>
          </a:prstGeom>
          <a:solidFill>
            <a:srgbClr val="050505"/>
          </a:solidFill>
          <a:ln w="7620">
            <a:solidFill>
              <a:srgbClr val="565151"/>
            </a:solidFill>
            <a:prstDash val="solid"/>
          </a:ln>
          <a:effectLst>
            <a:outerShdw blurRad="77470" dist="50800" dir="5400000" algn="bl" rotWithShape="0">
              <a:srgbClr val="000000">
                <a:alpha val="10000"/>
              </a:srgbClr>
            </a:outerShdw>
          </a:effectLst>
        </p:spPr>
        <p:txBody>
          <a:bodyPr/>
          <a:lstStyle/>
          <a:p>
            <a:endParaRPr lang="en-US"/>
          </a:p>
        </p:txBody>
      </p:sp>
      <p:pic>
        <p:nvPicPr>
          <p:cNvPr id="3" name="Image 0" descr="preencoded.png"/>
          <p:cNvPicPr>
            <a:picLocks noChangeAspect="1"/>
          </p:cNvPicPr>
          <p:nvPr/>
        </p:nvPicPr>
        <p:blipFill>
          <a:blip r:embed="rId3"/>
          <a:stretch>
            <a:fillRect/>
          </a:stretch>
        </p:blipFill>
        <p:spPr>
          <a:xfrm>
            <a:off x="1337667" y="1049417"/>
            <a:ext cx="635198" cy="635198"/>
          </a:xfrm>
          <a:prstGeom prst="rect">
            <a:avLst/>
          </a:prstGeom>
        </p:spPr>
      </p:pic>
      <p:sp>
        <p:nvSpPr>
          <p:cNvPr id="4" name="Text 1"/>
          <p:cNvSpPr/>
          <p:nvPr/>
        </p:nvSpPr>
        <p:spPr>
          <a:xfrm>
            <a:off x="3837623" y="1002625"/>
            <a:ext cx="7593092" cy="33254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5" name="Image 1" descr="preencoded.png"/>
          <p:cNvPicPr>
            <a:picLocks noChangeAspect="1"/>
          </p:cNvPicPr>
          <p:nvPr/>
        </p:nvPicPr>
        <p:blipFill>
          <a:blip r:embed="rId4"/>
          <a:stretch>
            <a:fillRect/>
          </a:stretch>
        </p:blipFill>
        <p:spPr>
          <a:xfrm>
            <a:off x="12695515" y="1049417"/>
            <a:ext cx="612100" cy="562332"/>
          </a:xfrm>
          <a:prstGeom prst="rect">
            <a:avLst/>
          </a:prstGeom>
        </p:spPr>
      </p:pic>
      <p:sp>
        <p:nvSpPr>
          <p:cNvPr id="6" name="Text 2"/>
          <p:cNvSpPr/>
          <p:nvPr/>
        </p:nvSpPr>
        <p:spPr>
          <a:xfrm>
            <a:off x="1337667" y="2230279"/>
            <a:ext cx="5244465" cy="649724"/>
          </a:xfrm>
          <a:prstGeom prst="rect">
            <a:avLst/>
          </a:prstGeom>
          <a:noFill/>
          <a:ln/>
        </p:spPr>
        <p:txBody>
          <a:bodyPr wrap="none" lIns="0" tIns="0" rIns="0" bIns="0" rtlCol="0" anchor="t"/>
          <a:lstStyle/>
          <a:p>
            <a:pPr marL="0" indent="0" algn="l">
              <a:lnSpc>
                <a:spcPts val="5100"/>
              </a:lnSpc>
              <a:buNone/>
            </a:pPr>
            <a:r>
              <a:rPr lang="en-US" sz="4050" b="1" dirty="0">
                <a:solidFill>
                  <a:srgbClr val="B05EF1"/>
                </a:solidFill>
                <a:latin typeface="Poppins Light" pitchFamily="34" charset="0"/>
                <a:ea typeface="Poppins Light" pitchFamily="34" charset="-122"/>
                <a:cs typeface="Poppins Light" pitchFamily="34" charset="-120"/>
              </a:rPr>
              <a:t>Scope of the Project</a:t>
            </a:r>
            <a:endParaRPr lang="en-US" sz="4050" dirty="0"/>
          </a:p>
        </p:txBody>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7667" y="3191828"/>
            <a:ext cx="519708" cy="519708"/>
          </a:xfrm>
          <a:prstGeom prst="rect">
            <a:avLst/>
          </a:prstGeom>
        </p:spPr>
      </p:pic>
      <p:sp>
        <p:nvSpPr>
          <p:cNvPr id="8" name="Text 3"/>
          <p:cNvSpPr/>
          <p:nvPr/>
        </p:nvSpPr>
        <p:spPr>
          <a:xfrm>
            <a:off x="2117169" y="3282672"/>
            <a:ext cx="3032284" cy="389692"/>
          </a:xfrm>
          <a:prstGeom prst="rect">
            <a:avLst/>
          </a:prstGeom>
          <a:noFill/>
          <a:ln/>
        </p:spPr>
        <p:txBody>
          <a:bodyPr wrap="none" lIns="0" tIns="0" rIns="0" bIns="0" rtlCol="0" anchor="t"/>
          <a:lstStyle/>
          <a:p>
            <a:pPr marL="0" indent="0" algn="l">
              <a:lnSpc>
                <a:spcPts val="3050"/>
              </a:lnSpc>
              <a:buNone/>
            </a:pPr>
            <a:r>
              <a:rPr lang="en-US" sz="2450" dirty="0">
                <a:solidFill>
                  <a:srgbClr val="E5E0DF"/>
                </a:solidFill>
                <a:latin typeface="Poppins Light" pitchFamily="34" charset="0"/>
                <a:ea typeface="Poppins Light" pitchFamily="34" charset="-122"/>
                <a:cs typeface="Poppins Light" pitchFamily="34" charset="-120"/>
              </a:rPr>
              <a:t>Divorce Cases</a:t>
            </a:r>
            <a:endParaRPr lang="en-US" sz="2450" dirty="0"/>
          </a:p>
        </p:txBody>
      </p:sp>
      <p:sp>
        <p:nvSpPr>
          <p:cNvPr id="9" name="Text 4"/>
          <p:cNvSpPr/>
          <p:nvPr/>
        </p:nvSpPr>
        <p:spPr>
          <a:xfrm>
            <a:off x="2117169" y="3797022"/>
            <a:ext cx="3032284" cy="831532"/>
          </a:xfrm>
          <a:prstGeom prst="rect">
            <a:avLst/>
          </a:prstGeom>
          <a:noFill/>
          <a:ln/>
        </p:spPr>
        <p:txBody>
          <a:bodyPr wrap="square" lIns="0" tIns="0" rIns="0" bIns="0" rtlCol="0" anchor="t"/>
          <a:lstStyle/>
          <a:p>
            <a:pPr marL="0" indent="0" algn="l">
              <a:lnSpc>
                <a:spcPts val="3250"/>
              </a:lnSpc>
              <a:buNone/>
            </a:pPr>
            <a:r>
              <a:rPr lang="en-US" sz="2000" dirty="0">
                <a:solidFill>
                  <a:srgbClr val="E5E0DF"/>
                </a:solidFill>
                <a:latin typeface="Roboto Light" pitchFamily="34" charset="0"/>
                <a:ea typeface="Roboto Light" pitchFamily="34" charset="-122"/>
                <a:cs typeface="Roboto Light" pitchFamily="34" charset="-120"/>
              </a:rPr>
              <a:t>Examining trends and regional disparities.</a:t>
            </a:r>
            <a:endParaRPr lang="en-US" sz="2000" dirty="0"/>
          </a:p>
        </p:txBody>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9248" y="3191828"/>
            <a:ext cx="519708" cy="519708"/>
          </a:xfrm>
          <a:prstGeom prst="rect">
            <a:avLst/>
          </a:prstGeom>
        </p:spPr>
      </p:pic>
      <p:sp>
        <p:nvSpPr>
          <p:cNvPr id="11" name="Text 5"/>
          <p:cNvSpPr/>
          <p:nvPr/>
        </p:nvSpPr>
        <p:spPr>
          <a:xfrm>
            <a:off x="6188750" y="3282672"/>
            <a:ext cx="3032284" cy="389692"/>
          </a:xfrm>
          <a:prstGeom prst="rect">
            <a:avLst/>
          </a:prstGeom>
          <a:noFill/>
          <a:ln/>
        </p:spPr>
        <p:txBody>
          <a:bodyPr wrap="none" lIns="0" tIns="0" rIns="0" bIns="0" rtlCol="0" anchor="t"/>
          <a:lstStyle/>
          <a:p>
            <a:pPr marL="0" indent="0" algn="l">
              <a:lnSpc>
                <a:spcPts val="3050"/>
              </a:lnSpc>
              <a:buNone/>
            </a:pPr>
            <a:r>
              <a:rPr lang="en-US" sz="2450" dirty="0">
                <a:solidFill>
                  <a:srgbClr val="E5E0DF"/>
                </a:solidFill>
                <a:latin typeface="Poppins Light" pitchFamily="34" charset="0"/>
                <a:ea typeface="Poppins Light" pitchFamily="34" charset="-122"/>
                <a:cs typeface="Poppins Light" pitchFamily="34" charset="-120"/>
              </a:rPr>
              <a:t>Homelessness</a:t>
            </a:r>
            <a:endParaRPr lang="en-US" sz="2450" dirty="0"/>
          </a:p>
        </p:txBody>
      </p:sp>
      <p:sp>
        <p:nvSpPr>
          <p:cNvPr id="12" name="Text 6"/>
          <p:cNvSpPr/>
          <p:nvPr/>
        </p:nvSpPr>
        <p:spPr>
          <a:xfrm>
            <a:off x="6188750" y="3797022"/>
            <a:ext cx="3032284" cy="831532"/>
          </a:xfrm>
          <a:prstGeom prst="rect">
            <a:avLst/>
          </a:prstGeom>
          <a:noFill/>
          <a:ln/>
        </p:spPr>
        <p:txBody>
          <a:bodyPr wrap="square" lIns="0" tIns="0" rIns="0" bIns="0" rtlCol="0" anchor="t"/>
          <a:lstStyle/>
          <a:p>
            <a:pPr marL="0" indent="0" algn="l">
              <a:lnSpc>
                <a:spcPts val="3250"/>
              </a:lnSpc>
              <a:buNone/>
            </a:pPr>
            <a:r>
              <a:rPr lang="en-US" sz="2000" dirty="0">
                <a:solidFill>
                  <a:srgbClr val="E5E0DF"/>
                </a:solidFill>
                <a:latin typeface="Roboto Light" pitchFamily="34" charset="0"/>
                <a:ea typeface="Roboto Light" pitchFamily="34" charset="-122"/>
                <a:cs typeface="Roboto Light" pitchFamily="34" charset="-120"/>
              </a:rPr>
              <a:t>Understanding the scope and contributing factors.</a:t>
            </a:r>
            <a:endParaRPr lang="en-US" sz="2000" dirty="0"/>
          </a:p>
        </p:txBody>
      </p:sp>
      <p:pic>
        <p:nvPicPr>
          <p:cNvPr id="13"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0828" y="3191828"/>
            <a:ext cx="519708" cy="519708"/>
          </a:xfrm>
          <a:prstGeom prst="rect">
            <a:avLst/>
          </a:prstGeom>
        </p:spPr>
      </p:pic>
      <p:sp>
        <p:nvSpPr>
          <p:cNvPr id="14" name="Text 7"/>
          <p:cNvSpPr/>
          <p:nvPr/>
        </p:nvSpPr>
        <p:spPr>
          <a:xfrm>
            <a:off x="10260330" y="3282672"/>
            <a:ext cx="3032284" cy="389692"/>
          </a:xfrm>
          <a:prstGeom prst="rect">
            <a:avLst/>
          </a:prstGeom>
          <a:noFill/>
          <a:ln/>
        </p:spPr>
        <p:txBody>
          <a:bodyPr wrap="none" lIns="0" tIns="0" rIns="0" bIns="0" rtlCol="0" anchor="t"/>
          <a:lstStyle/>
          <a:p>
            <a:pPr marL="0" indent="0" algn="l">
              <a:lnSpc>
                <a:spcPts val="3050"/>
              </a:lnSpc>
              <a:buNone/>
            </a:pPr>
            <a:r>
              <a:rPr lang="en-US" sz="2450" dirty="0">
                <a:solidFill>
                  <a:srgbClr val="E5E0DF"/>
                </a:solidFill>
                <a:latin typeface="Poppins Light" pitchFamily="34" charset="0"/>
                <a:ea typeface="Poppins Light" pitchFamily="34" charset="-122"/>
                <a:cs typeface="Poppins Light" pitchFamily="34" charset="-120"/>
              </a:rPr>
              <a:t>Education </a:t>
            </a:r>
            <a:endParaRPr lang="en-US" sz="2450" dirty="0"/>
          </a:p>
        </p:txBody>
      </p:sp>
      <p:sp>
        <p:nvSpPr>
          <p:cNvPr id="15" name="Text 8"/>
          <p:cNvSpPr/>
          <p:nvPr/>
        </p:nvSpPr>
        <p:spPr>
          <a:xfrm>
            <a:off x="10260330" y="3797022"/>
            <a:ext cx="3032284" cy="831532"/>
          </a:xfrm>
          <a:prstGeom prst="rect">
            <a:avLst/>
          </a:prstGeom>
          <a:noFill/>
          <a:ln/>
        </p:spPr>
        <p:txBody>
          <a:bodyPr wrap="square" lIns="0" tIns="0" rIns="0" bIns="0" rtlCol="0" anchor="t"/>
          <a:lstStyle/>
          <a:p>
            <a:pPr marL="0" indent="0" algn="l">
              <a:lnSpc>
                <a:spcPts val="3250"/>
              </a:lnSpc>
              <a:buNone/>
            </a:pPr>
            <a:r>
              <a:rPr lang="en-US" sz="2000" dirty="0">
                <a:solidFill>
                  <a:srgbClr val="E5E0DF"/>
                </a:solidFill>
                <a:latin typeface="Roboto Light" pitchFamily="34" charset="0"/>
                <a:ea typeface="Roboto Light" pitchFamily="34" charset="-122"/>
                <a:cs typeface="Roboto Light" pitchFamily="34" charset="-120"/>
              </a:rPr>
              <a:t>Assessing key metrics and challenges.</a:t>
            </a:r>
            <a:endParaRPr lang="en-US" sz="2000" dirty="0"/>
          </a:p>
        </p:txBody>
      </p:sp>
      <p:pic>
        <p:nvPicPr>
          <p:cNvPr id="16"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7667" y="5044321"/>
            <a:ext cx="519708" cy="519708"/>
          </a:xfrm>
          <a:prstGeom prst="rect">
            <a:avLst/>
          </a:prstGeom>
        </p:spPr>
      </p:pic>
      <p:sp>
        <p:nvSpPr>
          <p:cNvPr id="17" name="Text 9"/>
          <p:cNvSpPr/>
          <p:nvPr/>
        </p:nvSpPr>
        <p:spPr>
          <a:xfrm>
            <a:off x="2117169" y="5135166"/>
            <a:ext cx="3032284" cy="389692"/>
          </a:xfrm>
          <a:prstGeom prst="rect">
            <a:avLst/>
          </a:prstGeom>
          <a:noFill/>
          <a:ln/>
        </p:spPr>
        <p:txBody>
          <a:bodyPr wrap="none" lIns="0" tIns="0" rIns="0" bIns="0" rtlCol="0" anchor="t"/>
          <a:lstStyle/>
          <a:p>
            <a:pPr marL="0" indent="0" algn="l">
              <a:lnSpc>
                <a:spcPts val="3050"/>
              </a:lnSpc>
              <a:buNone/>
            </a:pPr>
            <a:r>
              <a:rPr lang="en-US" sz="2450" dirty="0">
                <a:solidFill>
                  <a:srgbClr val="E5E0DF"/>
                </a:solidFill>
                <a:latin typeface="Poppins Light" pitchFamily="34" charset="0"/>
                <a:ea typeface="Poppins Light" pitchFamily="34" charset="-122"/>
                <a:cs typeface="Poppins Light" pitchFamily="34" charset="-120"/>
              </a:rPr>
              <a:t>Healthcare &amp; BMI</a:t>
            </a:r>
            <a:endParaRPr lang="en-US" sz="2450" dirty="0"/>
          </a:p>
        </p:txBody>
      </p:sp>
      <p:sp>
        <p:nvSpPr>
          <p:cNvPr id="18" name="Text 10"/>
          <p:cNvSpPr/>
          <p:nvPr/>
        </p:nvSpPr>
        <p:spPr>
          <a:xfrm>
            <a:off x="2117169" y="5649516"/>
            <a:ext cx="3032284" cy="665083"/>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Evaluating public health data and Body Mass Index.</a:t>
            </a:r>
            <a:endParaRPr lang="en-US" sz="1600" dirty="0"/>
          </a:p>
        </p:txBody>
      </p:sp>
      <p:pic>
        <p:nvPicPr>
          <p:cNvPr id="19"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09248" y="5044321"/>
            <a:ext cx="519708" cy="519708"/>
          </a:xfrm>
          <a:prstGeom prst="rect">
            <a:avLst/>
          </a:prstGeom>
        </p:spPr>
      </p:pic>
      <p:sp>
        <p:nvSpPr>
          <p:cNvPr id="20" name="Text 11"/>
          <p:cNvSpPr/>
          <p:nvPr/>
        </p:nvSpPr>
        <p:spPr>
          <a:xfrm>
            <a:off x="6188750" y="5135166"/>
            <a:ext cx="3032284" cy="389692"/>
          </a:xfrm>
          <a:prstGeom prst="rect">
            <a:avLst/>
          </a:prstGeom>
          <a:noFill/>
          <a:ln/>
        </p:spPr>
        <p:txBody>
          <a:bodyPr wrap="none" lIns="0" tIns="0" rIns="0" bIns="0" rtlCol="0" anchor="t"/>
          <a:lstStyle/>
          <a:p>
            <a:pPr marL="0" indent="0" algn="l">
              <a:lnSpc>
                <a:spcPts val="3050"/>
              </a:lnSpc>
              <a:buNone/>
            </a:pPr>
            <a:r>
              <a:rPr lang="en-US" sz="2450" dirty="0">
                <a:solidFill>
                  <a:srgbClr val="E5E0DF"/>
                </a:solidFill>
                <a:latin typeface="Poppins Light" pitchFamily="34" charset="0"/>
                <a:ea typeface="Poppins Light" pitchFamily="34" charset="-122"/>
                <a:cs typeface="Poppins Light" pitchFamily="34" charset="-120"/>
              </a:rPr>
              <a:t>Addiction</a:t>
            </a:r>
            <a:endParaRPr lang="en-US" sz="2450" dirty="0"/>
          </a:p>
        </p:txBody>
      </p:sp>
      <p:sp>
        <p:nvSpPr>
          <p:cNvPr id="21" name="Text 12"/>
          <p:cNvSpPr/>
          <p:nvPr/>
        </p:nvSpPr>
        <p:spPr>
          <a:xfrm>
            <a:off x="6188750" y="5649516"/>
            <a:ext cx="3032284" cy="831532"/>
          </a:xfrm>
          <a:prstGeom prst="rect">
            <a:avLst/>
          </a:prstGeom>
          <a:noFill/>
          <a:ln/>
        </p:spPr>
        <p:txBody>
          <a:bodyPr wrap="square" lIns="0" tIns="0" rIns="0" bIns="0" rtlCol="0" anchor="t"/>
          <a:lstStyle/>
          <a:p>
            <a:pPr marL="0" indent="0" algn="l">
              <a:lnSpc>
                <a:spcPts val="3250"/>
              </a:lnSpc>
              <a:buNone/>
            </a:pPr>
            <a:r>
              <a:rPr lang="en-US" sz="2000" dirty="0">
                <a:solidFill>
                  <a:srgbClr val="E5E0DF"/>
                </a:solidFill>
                <a:latin typeface="Roboto Light" pitchFamily="34" charset="0"/>
                <a:ea typeface="Roboto Light" pitchFamily="34" charset="-122"/>
                <a:cs typeface="Roboto Light" pitchFamily="34" charset="-120"/>
              </a:rPr>
              <a:t>Mapping geographic and gender-based patterns.</a:t>
            </a:r>
            <a:endParaRPr lang="en-US" sz="2000" dirty="0"/>
          </a:p>
        </p:txBody>
      </p:sp>
      <p:sp>
        <p:nvSpPr>
          <p:cNvPr id="22" name="Text 13"/>
          <p:cNvSpPr/>
          <p:nvPr/>
        </p:nvSpPr>
        <p:spPr>
          <a:xfrm>
            <a:off x="1337667" y="6792873"/>
            <a:ext cx="11954947" cy="649605"/>
          </a:xfrm>
          <a:prstGeom prst="rect">
            <a:avLst/>
          </a:prstGeom>
          <a:noFill/>
          <a:ln/>
        </p:spPr>
        <p:txBody>
          <a:bodyPr wrap="square" lIns="0" tIns="0" rIns="0" bIns="0" rtlCol="0" anchor="t"/>
          <a:lstStyle/>
          <a:p>
            <a:pPr marL="0" indent="0" algn="l">
              <a:lnSpc>
                <a:spcPts val="2550"/>
              </a:lnSpc>
              <a:buNone/>
            </a:pPr>
            <a:r>
              <a:rPr lang="en-US" sz="2000" dirty="0">
                <a:solidFill>
                  <a:srgbClr val="F9D933"/>
                </a:solidFill>
                <a:latin typeface="Poppins Light" pitchFamily="34" charset="0"/>
                <a:ea typeface="Poppins Light" pitchFamily="34" charset="-122"/>
                <a:cs typeface="Poppins Light" pitchFamily="34" charset="-120"/>
              </a:rPr>
              <a:t>Includes yearly and governorate-level comparisons, with comprehensive dashboards and Key Performance Indicators (KPIs).</a:t>
            </a:r>
            <a:endParaRPr lang="en-US"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TotalTime>
  <Words>2088</Words>
  <Application>Microsoft Office PowerPoint</Application>
  <PresentationFormat>Custom</PresentationFormat>
  <Paragraphs>258</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Poppins Light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مريم مصطفى كامل فرغلى</cp:lastModifiedBy>
  <cp:revision>3</cp:revision>
  <dcterms:created xsi:type="dcterms:W3CDTF">2025-12-09T23:06:41Z</dcterms:created>
  <dcterms:modified xsi:type="dcterms:W3CDTF">2025-12-10T03:02:19Z</dcterms:modified>
</cp:coreProperties>
</file>